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1028" r:id="rId2"/>
    <p:sldId id="640" r:id="rId3"/>
    <p:sldId id="985" r:id="rId4"/>
    <p:sldId id="986" r:id="rId5"/>
    <p:sldId id="987" r:id="rId6"/>
    <p:sldId id="1032" r:id="rId7"/>
    <p:sldId id="1026" r:id="rId8"/>
    <p:sldId id="988" r:id="rId9"/>
    <p:sldId id="991" r:id="rId10"/>
    <p:sldId id="990" r:id="rId11"/>
    <p:sldId id="1015" r:id="rId12"/>
    <p:sldId id="992" r:id="rId13"/>
    <p:sldId id="1034" r:id="rId14"/>
    <p:sldId id="1052" r:id="rId15"/>
    <p:sldId id="1018" r:id="rId16"/>
    <p:sldId id="994" r:id="rId17"/>
    <p:sldId id="995" r:id="rId18"/>
    <p:sldId id="996" r:id="rId19"/>
    <p:sldId id="1040" r:id="rId20"/>
    <p:sldId id="1042" r:id="rId21"/>
    <p:sldId id="1043" r:id="rId22"/>
    <p:sldId id="1044" r:id="rId23"/>
    <p:sldId id="1049" r:id="rId24"/>
    <p:sldId id="1050" r:id="rId25"/>
    <p:sldId id="1020" r:id="rId26"/>
    <p:sldId id="1045" r:id="rId27"/>
    <p:sldId id="1046" r:id="rId28"/>
    <p:sldId id="1047" r:id="rId29"/>
    <p:sldId id="1048" r:id="rId30"/>
    <p:sldId id="1041" r:id="rId31"/>
    <p:sldId id="1003" r:id="rId32"/>
    <p:sldId id="1004" r:id="rId33"/>
    <p:sldId id="1021" r:id="rId34"/>
    <p:sldId id="1022" r:id="rId35"/>
    <p:sldId id="1036" r:id="rId36"/>
    <p:sldId id="1006" r:id="rId37"/>
    <p:sldId id="1007" r:id="rId38"/>
    <p:sldId id="1009" r:id="rId39"/>
    <p:sldId id="1038" r:id="rId40"/>
    <p:sldId id="1008" r:id="rId41"/>
    <p:sldId id="1035" r:id="rId42"/>
    <p:sldId id="1011" r:id="rId43"/>
    <p:sldId id="1023" r:id="rId44"/>
    <p:sldId id="1024" r:id="rId45"/>
    <p:sldId id="1025" r:id="rId46"/>
    <p:sldId id="1037" r:id="rId47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99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 autoAdjust="0"/>
    <p:restoredTop sz="78639" autoAdjust="0"/>
  </p:normalViewPr>
  <p:slideViewPr>
    <p:cSldViewPr>
      <p:cViewPr varScale="1">
        <p:scale>
          <a:sx n="95" d="100"/>
          <a:sy n="95" d="100"/>
        </p:scale>
        <p:origin x="13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I" userId="348807685_tp_dropbox" providerId="OAuth2" clId="{CDD25DB7-C25A-8747-8D00-D3D6BB63B791}"/>
    <pc:docChg chg="custSel modSld">
      <pc:chgData name="Li LEI" userId="348807685_tp_dropbox" providerId="OAuth2" clId="{CDD25DB7-C25A-8747-8D00-D3D6BB63B791}" dt="2020-04-01T13:57:44.806" v="4005" actId="20577"/>
      <pc:docMkLst>
        <pc:docMk/>
      </pc:docMkLst>
      <pc:sldChg chg="modNotesTx">
        <pc:chgData name="Li LEI" userId="348807685_tp_dropbox" providerId="OAuth2" clId="{CDD25DB7-C25A-8747-8D00-D3D6BB63B791}" dt="2020-04-01T13:55:21.569" v="3575" actId="20577"/>
        <pc:sldMkLst>
          <pc:docMk/>
          <pc:sldMk cId="1419735524" sldId="1040"/>
        </pc:sldMkLst>
      </pc:sldChg>
      <pc:sldChg chg="modNotesTx">
        <pc:chgData name="Li LEI" userId="348807685_tp_dropbox" providerId="OAuth2" clId="{CDD25DB7-C25A-8747-8D00-D3D6BB63B791}" dt="2020-04-01T13:57:44.806" v="4005" actId="20577"/>
        <pc:sldMkLst>
          <pc:docMk/>
          <pc:sldMk cId="2473875437" sldId="1042"/>
        </pc:sldMkLst>
      </pc:sldChg>
    </pc:docChg>
  </pc:docChgLst>
  <pc:docChgLst>
    <pc:chgData name="Xiaofang Zhou" userId="ec248f220eec43c5" providerId="LiveId" clId="{1FB5F07E-F960-481D-89BC-C13193E5F165}"/>
    <pc:docChg chg="custSel modSld">
      <pc:chgData name="Xiaofang Zhou" userId="ec248f220eec43c5" providerId="LiveId" clId="{1FB5F07E-F960-481D-89BC-C13193E5F165}" dt="2019-02-13T09:52:43.945" v="33" actId="478"/>
      <pc:docMkLst>
        <pc:docMk/>
      </pc:docMkLst>
      <pc:sldChg chg="delSp">
        <pc:chgData name="Xiaofang Zhou" userId="ec248f220eec43c5" providerId="LiveId" clId="{1FB5F07E-F960-481D-89BC-C13193E5F165}" dt="2019-02-13T09:51:08.086" v="1" actId="478"/>
        <pc:sldMkLst>
          <pc:docMk/>
          <pc:sldMk cId="0" sldId="985"/>
        </pc:sldMkLst>
        <pc:spChg chg="del">
          <ac:chgData name="Xiaofang Zhou" userId="ec248f220eec43c5" providerId="LiveId" clId="{1FB5F07E-F960-481D-89BC-C13193E5F165}" dt="2019-02-13T09:51:08.086" v="1" actId="478"/>
          <ac:spMkLst>
            <pc:docMk/>
            <pc:sldMk cId="0" sldId="985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13.463" v="2" actId="478"/>
        <pc:sldMkLst>
          <pc:docMk/>
          <pc:sldMk cId="0" sldId="986"/>
        </pc:sldMkLst>
        <pc:spChg chg="del">
          <ac:chgData name="Xiaofang Zhou" userId="ec248f220eec43c5" providerId="LiveId" clId="{1FB5F07E-F960-481D-89BC-C13193E5F165}" dt="2019-02-13T09:51:13.463" v="2" actId="478"/>
          <ac:spMkLst>
            <pc:docMk/>
            <pc:sldMk cId="0" sldId="986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15.604" v="3" actId="478"/>
        <pc:sldMkLst>
          <pc:docMk/>
          <pc:sldMk cId="0" sldId="987"/>
        </pc:sldMkLst>
        <pc:spChg chg="del">
          <ac:chgData name="Xiaofang Zhou" userId="ec248f220eec43c5" providerId="LiveId" clId="{1FB5F07E-F960-481D-89BC-C13193E5F165}" dt="2019-02-13T09:51:15.604" v="3" actId="478"/>
          <ac:spMkLst>
            <pc:docMk/>
            <pc:sldMk cId="0" sldId="987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23.093" v="6" actId="478"/>
        <pc:sldMkLst>
          <pc:docMk/>
          <pc:sldMk cId="0" sldId="988"/>
        </pc:sldMkLst>
        <pc:spChg chg="del">
          <ac:chgData name="Xiaofang Zhou" userId="ec248f220eec43c5" providerId="LiveId" clId="{1FB5F07E-F960-481D-89BC-C13193E5F165}" dt="2019-02-13T09:51:23.093" v="6" actId="478"/>
          <ac:spMkLst>
            <pc:docMk/>
            <pc:sldMk cId="0" sldId="988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33.183" v="9" actId="478"/>
        <pc:sldMkLst>
          <pc:docMk/>
          <pc:sldMk cId="0" sldId="990"/>
        </pc:sldMkLst>
        <pc:spChg chg="del">
          <ac:chgData name="Xiaofang Zhou" userId="ec248f220eec43c5" providerId="LiveId" clId="{1FB5F07E-F960-481D-89BC-C13193E5F165}" dt="2019-02-13T09:51:33.183" v="9" actId="478"/>
          <ac:spMkLst>
            <pc:docMk/>
            <pc:sldMk cId="0" sldId="990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28.325" v="7" actId="478"/>
        <pc:sldMkLst>
          <pc:docMk/>
          <pc:sldMk cId="0" sldId="991"/>
        </pc:sldMkLst>
        <pc:spChg chg="del">
          <ac:chgData name="Xiaofang Zhou" userId="ec248f220eec43c5" providerId="LiveId" clId="{1FB5F07E-F960-481D-89BC-C13193E5F165}" dt="2019-02-13T09:51:28.325" v="7" actId="478"/>
          <ac:spMkLst>
            <pc:docMk/>
            <pc:sldMk cId="0" sldId="991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38.063" v="11" actId="478"/>
        <pc:sldMkLst>
          <pc:docMk/>
          <pc:sldMk cId="0" sldId="992"/>
        </pc:sldMkLst>
        <pc:spChg chg="del">
          <ac:chgData name="Xiaofang Zhou" userId="ec248f220eec43c5" providerId="LiveId" clId="{1FB5F07E-F960-481D-89BC-C13193E5F165}" dt="2019-02-13T09:51:38.063" v="11" actId="478"/>
          <ac:spMkLst>
            <pc:docMk/>
            <pc:sldMk cId="0" sldId="992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52.644" v="14" actId="478"/>
        <pc:sldMkLst>
          <pc:docMk/>
          <pc:sldMk cId="0" sldId="994"/>
        </pc:sldMkLst>
        <pc:spChg chg="del">
          <ac:chgData name="Xiaofang Zhou" userId="ec248f220eec43c5" providerId="LiveId" clId="{1FB5F07E-F960-481D-89BC-C13193E5F165}" dt="2019-02-13T09:51:52.644" v="14" actId="478"/>
          <ac:spMkLst>
            <pc:docMk/>
            <pc:sldMk cId="0" sldId="994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54.465" v="15" actId="478"/>
        <pc:sldMkLst>
          <pc:docMk/>
          <pc:sldMk cId="0" sldId="995"/>
        </pc:sldMkLst>
        <pc:spChg chg="del">
          <ac:chgData name="Xiaofang Zhou" userId="ec248f220eec43c5" providerId="LiveId" clId="{1FB5F07E-F960-481D-89BC-C13193E5F165}" dt="2019-02-13T09:51:54.465" v="15" actId="478"/>
          <ac:spMkLst>
            <pc:docMk/>
            <pc:sldMk cId="0" sldId="995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56.733" v="16" actId="478"/>
        <pc:sldMkLst>
          <pc:docMk/>
          <pc:sldMk cId="0" sldId="996"/>
        </pc:sldMkLst>
        <pc:spChg chg="del">
          <ac:chgData name="Xiaofang Zhou" userId="ec248f220eec43c5" providerId="LiveId" clId="{1FB5F07E-F960-481D-89BC-C13193E5F165}" dt="2019-02-13T09:51:56.733" v="16" actId="478"/>
          <ac:spMkLst>
            <pc:docMk/>
            <pc:sldMk cId="0" sldId="996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00.794" v="18" actId="478"/>
        <pc:sldMkLst>
          <pc:docMk/>
          <pc:sldMk cId="0" sldId="1003"/>
        </pc:sldMkLst>
        <pc:spChg chg="del">
          <ac:chgData name="Xiaofang Zhou" userId="ec248f220eec43c5" providerId="LiveId" clId="{1FB5F07E-F960-481D-89BC-C13193E5F165}" dt="2019-02-13T09:52:00.794" v="18" actId="478"/>
          <ac:spMkLst>
            <pc:docMk/>
            <pc:sldMk cId="0" sldId="1003"/>
            <ac:spMk id="3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03.153" v="19" actId="478"/>
        <pc:sldMkLst>
          <pc:docMk/>
          <pc:sldMk cId="0" sldId="1004"/>
        </pc:sldMkLst>
        <pc:spChg chg="del">
          <ac:chgData name="Xiaofang Zhou" userId="ec248f220eec43c5" providerId="LiveId" clId="{1FB5F07E-F960-481D-89BC-C13193E5F165}" dt="2019-02-13T09:52:03.153" v="19" actId="478"/>
          <ac:spMkLst>
            <pc:docMk/>
            <pc:sldMk cId="0" sldId="1004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12.714" v="23" actId="478"/>
        <pc:sldMkLst>
          <pc:docMk/>
          <pc:sldMk cId="0" sldId="1006"/>
        </pc:sldMkLst>
        <pc:spChg chg="del">
          <ac:chgData name="Xiaofang Zhou" userId="ec248f220eec43c5" providerId="LiveId" clId="{1FB5F07E-F960-481D-89BC-C13193E5F165}" dt="2019-02-13T09:52:12.714" v="23" actId="478"/>
          <ac:spMkLst>
            <pc:docMk/>
            <pc:sldMk cId="0" sldId="1006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14.984" v="24" actId="478"/>
        <pc:sldMkLst>
          <pc:docMk/>
          <pc:sldMk cId="0" sldId="1007"/>
        </pc:sldMkLst>
        <pc:spChg chg="del">
          <ac:chgData name="Xiaofang Zhou" userId="ec248f220eec43c5" providerId="LiveId" clId="{1FB5F07E-F960-481D-89BC-C13193E5F165}" dt="2019-02-13T09:52:14.984" v="24" actId="478"/>
          <ac:spMkLst>
            <pc:docMk/>
            <pc:sldMk cId="0" sldId="1007"/>
            <ac:spMk id="3" creationId="{00000000-0000-0000-0000-000000000000}"/>
          </ac:spMkLst>
        </pc:spChg>
      </pc:sldChg>
      <pc:sldChg chg="delSp modSp">
        <pc:chgData name="Xiaofang Zhou" userId="ec248f220eec43c5" providerId="LiveId" clId="{1FB5F07E-F960-481D-89BC-C13193E5F165}" dt="2019-02-13T09:52:22.553" v="27" actId="478"/>
        <pc:sldMkLst>
          <pc:docMk/>
          <pc:sldMk cId="0" sldId="1008"/>
        </pc:sldMkLst>
        <pc:spChg chg="del mod">
          <ac:chgData name="Xiaofang Zhou" userId="ec248f220eec43c5" providerId="LiveId" clId="{1FB5F07E-F960-481D-89BC-C13193E5F165}" dt="2019-02-13T09:52:22.553" v="27" actId="478"/>
          <ac:spMkLst>
            <pc:docMk/>
            <pc:sldMk cId="0" sldId="1008"/>
            <ac:spMk id="7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17.044" v="25" actId="478"/>
        <pc:sldMkLst>
          <pc:docMk/>
          <pc:sldMk cId="0" sldId="1009"/>
        </pc:sldMkLst>
        <pc:spChg chg="del">
          <ac:chgData name="Xiaofang Zhou" userId="ec248f220eec43c5" providerId="LiveId" clId="{1FB5F07E-F960-481D-89BC-C13193E5F165}" dt="2019-02-13T09:52:17.044" v="25" actId="478"/>
          <ac:spMkLst>
            <pc:docMk/>
            <pc:sldMk cId="0" sldId="1009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31.773" v="29" actId="478"/>
        <pc:sldMkLst>
          <pc:docMk/>
          <pc:sldMk cId="0" sldId="1011"/>
        </pc:sldMkLst>
        <pc:spChg chg="del">
          <ac:chgData name="Xiaofang Zhou" userId="ec248f220eec43c5" providerId="LiveId" clId="{1FB5F07E-F960-481D-89BC-C13193E5F165}" dt="2019-02-13T09:52:31.773" v="29" actId="478"/>
          <ac:spMkLst>
            <pc:docMk/>
            <pc:sldMk cId="0" sldId="1011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43.945" v="33" actId="478"/>
        <pc:sldMkLst>
          <pc:docMk/>
          <pc:sldMk cId="0" sldId="1014"/>
        </pc:sldMkLst>
        <pc:spChg chg="del">
          <ac:chgData name="Xiaofang Zhou" userId="ec248f220eec43c5" providerId="LiveId" clId="{1FB5F07E-F960-481D-89BC-C13193E5F165}" dt="2019-02-13T09:52:43.945" v="33" actId="478"/>
          <ac:spMkLst>
            <pc:docMk/>
            <pc:sldMk cId="0" sldId="1014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35.884" v="10" actId="478"/>
        <pc:sldMkLst>
          <pc:docMk/>
          <pc:sldMk cId="0" sldId="1015"/>
        </pc:sldMkLst>
        <pc:spChg chg="del">
          <ac:chgData name="Xiaofang Zhou" userId="ec248f220eec43c5" providerId="LiveId" clId="{1FB5F07E-F960-481D-89BC-C13193E5F165}" dt="2019-02-13T09:51:35.884" v="10" actId="478"/>
          <ac:spMkLst>
            <pc:docMk/>
            <pc:sldMk cId="0" sldId="1015"/>
            <ac:spMk id="3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42.663" v="13" actId="478"/>
        <pc:sldMkLst>
          <pc:docMk/>
          <pc:sldMk cId="0" sldId="1018"/>
        </pc:sldMkLst>
        <pc:spChg chg="del">
          <ac:chgData name="Xiaofang Zhou" userId="ec248f220eec43c5" providerId="LiveId" clId="{1FB5F07E-F960-481D-89BC-C13193E5F165}" dt="2019-02-13T09:51:42.663" v="13" actId="478"/>
          <ac:spMkLst>
            <pc:docMk/>
            <pc:sldMk cId="0" sldId="1018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58.594" v="17" actId="478"/>
        <pc:sldMkLst>
          <pc:docMk/>
          <pc:sldMk cId="0" sldId="1020"/>
        </pc:sldMkLst>
        <pc:spChg chg="del">
          <ac:chgData name="Xiaofang Zhou" userId="ec248f220eec43c5" providerId="LiveId" clId="{1FB5F07E-F960-481D-89BC-C13193E5F165}" dt="2019-02-13T09:51:58.594" v="17" actId="478"/>
          <ac:spMkLst>
            <pc:docMk/>
            <pc:sldMk cId="0" sldId="1020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05.614" v="20" actId="478"/>
        <pc:sldMkLst>
          <pc:docMk/>
          <pc:sldMk cId="0" sldId="1021"/>
        </pc:sldMkLst>
        <pc:spChg chg="del">
          <ac:chgData name="Xiaofang Zhou" userId="ec248f220eec43c5" providerId="LiveId" clId="{1FB5F07E-F960-481D-89BC-C13193E5F165}" dt="2019-02-13T09:52:05.614" v="20" actId="478"/>
          <ac:spMkLst>
            <pc:docMk/>
            <pc:sldMk cId="0" sldId="1021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07.793" v="21" actId="478"/>
        <pc:sldMkLst>
          <pc:docMk/>
          <pc:sldMk cId="0" sldId="1022"/>
        </pc:sldMkLst>
        <pc:spChg chg="del">
          <ac:chgData name="Xiaofang Zhou" userId="ec248f220eec43c5" providerId="LiveId" clId="{1FB5F07E-F960-481D-89BC-C13193E5F165}" dt="2019-02-13T09:52:07.793" v="21" actId="478"/>
          <ac:spMkLst>
            <pc:docMk/>
            <pc:sldMk cId="0" sldId="1022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35.894" v="30" actId="478"/>
        <pc:sldMkLst>
          <pc:docMk/>
          <pc:sldMk cId="0" sldId="1023"/>
        </pc:sldMkLst>
        <pc:spChg chg="del">
          <ac:chgData name="Xiaofang Zhou" userId="ec248f220eec43c5" providerId="LiveId" clId="{1FB5F07E-F960-481D-89BC-C13193E5F165}" dt="2019-02-13T09:52:35.894" v="30" actId="478"/>
          <ac:spMkLst>
            <pc:docMk/>
            <pc:sldMk cId="0" sldId="1023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39.225" v="31" actId="478"/>
        <pc:sldMkLst>
          <pc:docMk/>
          <pc:sldMk cId="0" sldId="1024"/>
        </pc:sldMkLst>
        <pc:spChg chg="del">
          <ac:chgData name="Xiaofang Zhou" userId="ec248f220eec43c5" providerId="LiveId" clId="{1FB5F07E-F960-481D-89BC-C13193E5F165}" dt="2019-02-13T09:52:39.225" v="31" actId="478"/>
          <ac:spMkLst>
            <pc:docMk/>
            <pc:sldMk cId="0" sldId="1024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41.243" v="32" actId="478"/>
        <pc:sldMkLst>
          <pc:docMk/>
          <pc:sldMk cId="0" sldId="1025"/>
        </pc:sldMkLst>
        <pc:spChg chg="del">
          <ac:chgData name="Xiaofang Zhou" userId="ec248f220eec43c5" providerId="LiveId" clId="{1FB5F07E-F960-481D-89BC-C13193E5F165}" dt="2019-02-13T09:52:41.243" v="32" actId="478"/>
          <ac:spMkLst>
            <pc:docMk/>
            <pc:sldMk cId="0" sldId="1025"/>
            <ac:spMk id="2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21.148" v="5" actId="478"/>
        <pc:sldMkLst>
          <pc:docMk/>
          <pc:sldMk cId="0" sldId="1026"/>
        </pc:sldMkLst>
        <pc:spChg chg="del">
          <ac:chgData name="Xiaofang Zhou" userId="ec248f220eec43c5" providerId="LiveId" clId="{1FB5F07E-F960-481D-89BC-C13193E5F165}" dt="2019-02-13T09:51:21.148" v="5" actId="478"/>
          <ac:spMkLst>
            <pc:docMk/>
            <pc:sldMk cId="0" sldId="1026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04.644" v="0" actId="478"/>
        <pc:sldMkLst>
          <pc:docMk/>
          <pc:sldMk cId="2498439088" sldId="1031"/>
        </pc:sldMkLst>
        <pc:spChg chg="del">
          <ac:chgData name="Xiaofang Zhou" userId="ec248f220eec43c5" providerId="LiveId" clId="{1FB5F07E-F960-481D-89BC-C13193E5F165}" dt="2019-02-13T09:51:04.644" v="0" actId="478"/>
          <ac:spMkLst>
            <pc:docMk/>
            <pc:sldMk cId="2498439088" sldId="1031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18.663" v="4" actId="478"/>
        <pc:sldMkLst>
          <pc:docMk/>
          <pc:sldMk cId="307853004" sldId="1032"/>
        </pc:sldMkLst>
        <pc:spChg chg="del">
          <ac:chgData name="Xiaofang Zhou" userId="ec248f220eec43c5" providerId="LiveId" clId="{1FB5F07E-F960-481D-89BC-C13193E5F165}" dt="2019-02-13T09:51:18.663" v="4" actId="478"/>
          <ac:spMkLst>
            <pc:docMk/>
            <pc:sldMk cId="307853004" sldId="1032"/>
            <ac:spMk id="13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30.354" v="8" actId="478"/>
        <pc:sldMkLst>
          <pc:docMk/>
          <pc:sldMk cId="3991087294" sldId="1033"/>
        </pc:sldMkLst>
        <pc:spChg chg="del">
          <ac:chgData name="Xiaofang Zhou" userId="ec248f220eec43c5" providerId="LiveId" clId="{1FB5F07E-F960-481D-89BC-C13193E5F165}" dt="2019-02-13T09:51:30.354" v="8" actId="478"/>
          <ac:spMkLst>
            <pc:docMk/>
            <pc:sldMk cId="3991087294" sldId="1033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1:40.523" v="12" actId="478"/>
        <pc:sldMkLst>
          <pc:docMk/>
          <pc:sldMk cId="181923797" sldId="1034"/>
        </pc:sldMkLst>
        <pc:spChg chg="del">
          <ac:chgData name="Xiaofang Zhou" userId="ec248f220eec43c5" providerId="LiveId" clId="{1FB5F07E-F960-481D-89BC-C13193E5F165}" dt="2019-02-13T09:51:40.523" v="12" actId="478"/>
          <ac:spMkLst>
            <pc:docMk/>
            <pc:sldMk cId="181923797" sldId="1034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27.484" v="28" actId="478"/>
        <pc:sldMkLst>
          <pc:docMk/>
          <pc:sldMk cId="4062936960" sldId="1035"/>
        </pc:sldMkLst>
        <pc:spChg chg="del">
          <ac:chgData name="Xiaofang Zhou" userId="ec248f220eec43c5" providerId="LiveId" clId="{1FB5F07E-F960-481D-89BC-C13193E5F165}" dt="2019-02-13T09:52:27.484" v="28" actId="478"/>
          <ac:spMkLst>
            <pc:docMk/>
            <pc:sldMk cId="4062936960" sldId="1035"/>
            <ac:spMk id="4" creationId="{00000000-0000-0000-0000-000000000000}"/>
          </ac:spMkLst>
        </pc:spChg>
      </pc:sldChg>
      <pc:sldChg chg="delSp">
        <pc:chgData name="Xiaofang Zhou" userId="ec248f220eec43c5" providerId="LiveId" clId="{1FB5F07E-F960-481D-89BC-C13193E5F165}" dt="2019-02-13T09:52:10.526" v="22" actId="478"/>
        <pc:sldMkLst>
          <pc:docMk/>
          <pc:sldMk cId="1399418480" sldId="1036"/>
        </pc:sldMkLst>
        <pc:spChg chg="del">
          <ac:chgData name="Xiaofang Zhou" userId="ec248f220eec43c5" providerId="LiveId" clId="{1FB5F07E-F960-481D-89BC-C13193E5F165}" dt="2019-02-13T09:52:10.526" v="22" actId="478"/>
          <ac:spMkLst>
            <pc:docMk/>
            <pc:sldMk cId="1399418480" sldId="1036"/>
            <ac:spMk id="2" creationId="{00000000-0000-0000-0000-000000000000}"/>
          </ac:spMkLst>
        </pc:spChg>
      </pc:sldChg>
    </pc:docChg>
  </pc:docChgLst>
  <pc:docChgLst>
    <pc:chgData name="Xiaofang Zhou" userId="ec248f220eec43c5" providerId="LiveId" clId="{A88A5FB0-33E1-4642-B7BF-2B556B67B5CA}"/>
    <pc:docChg chg="custSel modSld">
      <pc:chgData name="Xiaofang Zhou" userId="ec248f220eec43c5" providerId="LiveId" clId="{A88A5FB0-33E1-4642-B7BF-2B556B67B5CA}" dt="2019-02-07T10:29:58.752" v="6" actId="20577"/>
      <pc:docMkLst>
        <pc:docMk/>
      </pc:docMkLst>
      <pc:sldChg chg="delSp modSp">
        <pc:chgData name="Xiaofang Zhou" userId="ec248f220eec43c5" providerId="LiveId" clId="{A88A5FB0-33E1-4642-B7BF-2B556B67B5CA}" dt="2019-02-07T10:29:58.752" v="6" actId="20577"/>
        <pc:sldMkLst>
          <pc:docMk/>
          <pc:sldMk cId="3094948340" sldId="1028"/>
        </pc:sldMkLst>
        <pc:spChg chg="del">
          <ac:chgData name="Xiaofang Zhou" userId="ec248f220eec43c5" providerId="LiveId" clId="{A88A5FB0-33E1-4642-B7BF-2B556B67B5CA}" dt="2019-02-07T10:29:46.597" v="2" actId="478"/>
          <ac:spMkLst>
            <pc:docMk/>
            <pc:sldMk cId="3094948340" sldId="1028"/>
            <ac:spMk id="2" creationId="{00000000-0000-0000-0000-000000000000}"/>
          </ac:spMkLst>
        </pc:spChg>
        <pc:spChg chg="mod">
          <ac:chgData name="Xiaofang Zhou" userId="ec248f220eec43c5" providerId="LiveId" clId="{A88A5FB0-33E1-4642-B7BF-2B556B67B5CA}" dt="2019-02-07T10:29:58.752" v="6" actId="20577"/>
          <ac:spMkLst>
            <pc:docMk/>
            <pc:sldMk cId="3094948340" sldId="1028"/>
            <ac:spMk id="4" creationId="{00000000-0000-0000-0000-000000000000}"/>
          </ac:spMkLst>
        </pc:spChg>
        <pc:spChg chg="mod">
          <ac:chgData name="Xiaofang Zhou" userId="ec248f220eec43c5" providerId="LiveId" clId="{A88A5FB0-33E1-4642-B7BF-2B556B67B5CA}" dt="2019-02-07T10:29:53.203" v="3" actId="255"/>
          <ac:spMkLst>
            <pc:docMk/>
            <pc:sldMk cId="3094948340" sldId="1028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31013621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00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1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9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1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2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 approach infinity, </a:t>
            </a:r>
            <a:r>
              <a:rPr lang="en-US" dirty="0" err="1"/>
              <a:t>dist</a:t>
            </a:r>
            <a:r>
              <a:rPr lang="en-US" dirty="0"/>
              <a:t>(min, max) approaches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9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VA-File is VLDB Test-of-time award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2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1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27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15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82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65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77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2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69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28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1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0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77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0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40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4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1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8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6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8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5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5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8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8E41BD-5EAD-9449-8838-99EEE378B8F0}" type="slidenum">
              <a:rPr lang="en-GB"/>
              <a:pPr/>
              <a:t>9</a:t>
            </a:fld>
            <a:endParaRPr lang="en-GB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128184" y="742950"/>
            <a:ext cx="4512733" cy="3714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02547" y="4705350"/>
            <a:ext cx="4962440" cy="44577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3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23585"/>
            <a:ext cx="6122894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t>INFS4205/7205: Spatial and Multimedia Databases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INFS4205/7205: Spatial and Multimedia Databases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250.png"/><Relationship Id="rId10" Type="http://schemas.openxmlformats.org/officeDocument/2006/relationships/image" Target="../media/image200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70.png"/><Relationship Id="rId7" Type="http://schemas.openxmlformats.org/officeDocument/2006/relationships/image" Target="../media/image17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50.png"/><Relationship Id="rId5" Type="http://schemas.openxmlformats.org/officeDocument/2006/relationships/image" Target="../media/image280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image" Target="../media/image44.emf"/><Relationship Id="rId7" Type="http://schemas.openxmlformats.org/officeDocument/2006/relationships/image" Target="../media/image52.png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emf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9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23728" y="4581128"/>
            <a:ext cx="6715472" cy="933450"/>
          </a:xfrm>
        </p:spPr>
        <p:txBody>
          <a:bodyPr>
            <a:noAutofit/>
          </a:bodyPr>
          <a:lstStyle/>
          <a:p>
            <a:pPr algn="r"/>
            <a:r>
              <a:rPr lang="en-AU" sz="1600" dirty="0">
                <a:solidFill>
                  <a:srgbClr val="990000"/>
                </a:solidFill>
              </a:rPr>
              <a:t>Spatiotemporal Data Management and Analytics</a:t>
            </a:r>
            <a:br>
              <a:rPr lang="en-US" sz="2400" dirty="0"/>
            </a:br>
            <a:r>
              <a:rPr lang="en-US" altLang="zh-CN" dirty="0"/>
              <a:t>High Dimensional Indexing and Search</a:t>
            </a:r>
            <a:endParaRPr lang="en-US" dirty="0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89963" y="242888"/>
            <a:ext cx="554037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5119A3D-DC9D-274B-9BA2-4EE890C6C18F}" type="slidenum">
              <a:rPr lang="en-US"/>
              <a:pPr/>
              <a:t>1</a:t>
            </a:fld>
            <a:endParaRPr lang="en-US"/>
          </a:p>
        </p:txBody>
      </p:sp>
      <p:sp>
        <p:nvSpPr>
          <p:cNvPr id="4" name="Subtitle 6"/>
          <p:cNvSpPr>
            <a:spLocks noGrp="1"/>
          </p:cNvSpPr>
          <p:nvPr>
            <p:ph type="subTitle" idx="1"/>
          </p:nvPr>
        </p:nvSpPr>
        <p:spPr>
          <a:xfrm>
            <a:off x="3059832" y="5791200"/>
            <a:ext cx="5779368" cy="520700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Prof Xiaofang Zhou, </a:t>
            </a:r>
            <a:r>
              <a:rPr lang="en-AU" sz="1800" b="1" dirty="0">
                <a:solidFill>
                  <a:srgbClr val="898989"/>
                </a:solidFill>
              </a:rPr>
              <a:t>Dr Lei Li</a:t>
            </a:r>
            <a:r>
              <a:rPr lang="en-AU" sz="1800" dirty="0">
                <a:solidFill>
                  <a:srgbClr val="898989"/>
                </a:solidFill>
              </a:rPr>
              <a:t> and Dr Pingfu Chao</a:t>
            </a:r>
          </a:p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rgbClr val="898989"/>
                </a:solidFill>
              </a:rPr>
              <a:t>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30949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5"/>
    </mc:Choice>
    <mc:Fallback xmlns="">
      <p:transition spd="slow" advTm="13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‘</a:t>
            </a:r>
            <a:r>
              <a:rPr lang="en-AU" altLang="zh-CN"/>
              <a:t>D</a:t>
            </a:r>
            <a:r>
              <a:rPr lang="en-AU"/>
              <a:t>imensionality </a:t>
            </a:r>
            <a:r>
              <a:rPr lang="en-AU" altLang="zh-CN"/>
              <a:t>C</a:t>
            </a:r>
            <a:r>
              <a:rPr lang="en-AU"/>
              <a:t>urse’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performance of an index degrades rapidly as dimensionality increases, and eventually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underperforms linear scan</a:t>
            </a:r>
            <a:r>
              <a:rPr lang="en-AU" dirty="0"/>
              <a:t>!</a:t>
            </a:r>
          </a:p>
          <a:p>
            <a:r>
              <a:rPr lang="en-AU" dirty="0"/>
              <a:t>However, linear scan </a:t>
            </a:r>
            <a:r>
              <a:rPr lang="en-GB" altLang="zh-CN" dirty="0"/>
              <a:t>needs to search the whole data file - affected volume is 100%</a:t>
            </a:r>
          </a:p>
          <a:p>
            <a:pPr lvl="1"/>
            <a:r>
              <a:rPr lang="en-GB" altLang="zh-CN" dirty="0"/>
              <a:t>Then query processing time will increase at least linearly with the DB size </a:t>
            </a:r>
          </a:p>
          <a:p>
            <a:r>
              <a:rPr lang="en-GB" altLang="zh-CN" dirty="0"/>
              <a:t>When the size of dataset is very large, loading the whole data into memory is unlikely</a:t>
            </a:r>
          </a:p>
          <a:p>
            <a:pPr lvl="1"/>
            <a:r>
              <a:rPr lang="en-GB" dirty="0"/>
              <a:t>Even if this is possible, it’s still too expensive to scan all the data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8B24-A4B5-D94E-B898-A3D361074DEF}" type="slidenum">
              <a:rPr lang="zh-CN" altLang="en-AU" smtClean="0"/>
              <a:pPr/>
              <a:t>10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20"/>
    </mc:Choice>
    <mc:Fallback xmlns="">
      <p:transition spd="slow" advTm="84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/>
          <p:cNvSpPr/>
          <p:nvPr/>
        </p:nvSpPr>
        <p:spPr>
          <a:xfrm>
            <a:off x="4621404" y="1138073"/>
            <a:ext cx="1982163" cy="1922504"/>
          </a:xfrm>
          <a:prstGeom prst="cube">
            <a:avLst/>
          </a:prstGeom>
          <a:solidFill>
            <a:schemeClr val="accent4">
              <a:lumMod val="60000"/>
              <a:lumOff val="40000"/>
              <a:alpha val="14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 Many Partitions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3124200"/>
                <a:ext cx="7673787" cy="32357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A simple partitioning scheme splits the data space in each dimension into 2 parts</a:t>
                </a:r>
              </a:p>
              <a:p>
                <a:pPr lvl="1"/>
                <a:r>
                  <a:rPr lang="en-GB" altLang="zh-CN" dirty="0"/>
                  <a:t>Thus,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altLang="zh-CN" dirty="0"/>
                  <a:t>-dimensions </a:t>
                </a:r>
                <a:r>
                  <a:rPr lang="en-GB" altLang="zh-CN" dirty="0">
                    <a:sym typeface="Wingdings"/>
                  </a:rPr>
                  <a:t>implies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GB" altLang="zh-CN" i="1" baseline="30000" dirty="0">
                        <a:latin typeface="Cambria Math" panose="02040503050406030204" pitchFamily="18" charset="0"/>
                        <a:sym typeface="Wingdings"/>
                      </a:rPr>
                      <m:t>𝑑</m:t>
                    </m:r>
                  </m:oMath>
                </a14:m>
                <a:r>
                  <a:rPr lang="en-GB" altLang="zh-CN" dirty="0">
                    <a:sym typeface="Wingdings"/>
                  </a:rPr>
                  <a:t> partitions</a:t>
                </a:r>
              </a:p>
              <a:p>
                <a:r>
                  <a:rPr lang="en-GB" altLang="zh-CN" dirty="0">
                    <a:sym typeface="Wingdings"/>
                  </a:rPr>
                  <a:t>For a 1,000,000 (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10</m:t>
                    </m:r>
                    <m:r>
                      <a:rPr lang="en-GB" altLang="zh-CN" i="1" baseline="30000" dirty="0" smtClean="0">
                        <a:latin typeface="Cambria Math" panose="02040503050406030204" pitchFamily="18" charset="0"/>
                        <a:sym typeface="Wingdings"/>
                      </a:rPr>
                      <m:t>6</m:t>
                    </m:r>
                  </m:oMath>
                </a14:m>
                <a:r>
                  <a:rPr lang="en-GB" altLang="zh-CN" dirty="0">
                    <a:sym typeface="Wingdings"/>
                  </a:rPr>
                  <a:t>) data points database: </a:t>
                </a:r>
              </a:p>
              <a:p>
                <a:pPr lvl="1"/>
                <a:r>
                  <a:rPr lang="en-GB" altLang="zh-CN" dirty="0">
                    <a:sym typeface="Wingdings"/>
                  </a:rPr>
                  <a:t>If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𝑑</m:t>
                    </m:r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&lt;10</m:t>
                    </m:r>
                  </m:oMath>
                </a14:m>
                <a:r>
                  <a:rPr lang="en-GB" altLang="zh-CN" dirty="0">
                    <a:sym typeface="Wingdings"/>
                  </a:rPr>
                  <a:t>; makes sense (about 1000 partitions for 1</a:t>
                </a:r>
                <a:r>
                  <a:rPr lang="en-US" altLang="zh-CN" dirty="0">
                    <a:sym typeface="Wingdings"/>
                  </a:rPr>
                  <a:t>M</a:t>
                </a:r>
                <a:r>
                  <a:rPr lang="en-GB" altLang="zh-CN" dirty="0">
                    <a:sym typeface="Wingdings"/>
                  </a:rPr>
                  <a:t> points)</a:t>
                </a:r>
              </a:p>
              <a:p>
                <a:pPr lvl="1"/>
                <a:r>
                  <a:rPr lang="en-GB" altLang="zh-CN" dirty="0">
                    <a:sym typeface="Wingdings"/>
                  </a:rPr>
                  <a:t>If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𝑑</m:t>
                    </m:r>
                  </m:oMath>
                </a14:m>
                <a:r>
                  <a:rPr lang="en-GB" altLang="zh-CN" dirty="0">
                    <a:sym typeface="Wingdings"/>
                  </a:rPr>
                  <a:t> is large, e.g.,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𝑑</m:t>
                    </m:r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=100</m:t>
                    </m:r>
                  </m:oMath>
                </a14:m>
                <a:r>
                  <a:rPr lang="en-GB" altLang="zh-CN" dirty="0">
                    <a:sym typeface="Wingdings"/>
                  </a:rPr>
                  <a:t>, there are around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  <m:r>
                      <a:rPr lang="en-GB" altLang="zh-CN" i="1" baseline="30000" dirty="0">
                        <a:latin typeface="Cambria Math" panose="02040503050406030204" pitchFamily="18" charset="0"/>
                        <a:sym typeface="Wingdings"/>
                      </a:rPr>
                      <m:t>100</m:t>
                    </m:r>
                  </m:oMath>
                </a14:m>
                <a:r>
                  <a:rPr lang="en-GB" altLang="zh-CN" dirty="0">
                    <a:sym typeface="Wingdings"/>
                  </a:rPr>
                  <a:t> (about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10</m:t>
                    </m:r>
                    <m:r>
                      <a:rPr lang="en-GB" altLang="zh-CN" i="1" baseline="30000" dirty="0">
                        <a:latin typeface="Cambria Math" panose="02040503050406030204" pitchFamily="18" charset="0"/>
                        <a:sym typeface="Wingdings"/>
                      </a:rPr>
                      <m:t>30</m:t>
                    </m:r>
                  </m:oMath>
                </a14:m>
                <a:r>
                  <a:rPr lang="en-GB" altLang="zh-CN" dirty="0">
                    <a:sym typeface="Wingdings"/>
                  </a:rPr>
                  <a:t>) partitions for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  <a:sym typeface="Wingdings"/>
                      </a:rPr>
                      <m:t>10</m:t>
                    </m:r>
                  </m:oMath>
                </a14:m>
                <a:r>
                  <a:rPr lang="en-GB" altLang="zh-CN" baseline="30000" dirty="0">
                    <a:sym typeface="Wingdings"/>
                  </a:rPr>
                  <a:t>6</a:t>
                </a:r>
                <a:r>
                  <a:rPr lang="en-GB" altLang="zh-CN" dirty="0">
                    <a:sym typeface="Wingdings"/>
                  </a:rPr>
                  <a:t> data points (much more partitions than points!)</a:t>
                </a:r>
              </a:p>
              <a:p>
                <a:r>
                  <a:rPr lang="en-GB" altLang="zh-CN" dirty="0">
                    <a:sym typeface="Wingdings"/>
                  </a:rPr>
                  <a:t>An overwhelming majority of the partitions are empty! </a:t>
                </a:r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3124200"/>
                <a:ext cx="7673787" cy="3235760"/>
              </a:xfrm>
              <a:blipFill>
                <a:blip r:embed="rId5"/>
                <a:stretch>
                  <a:fillRect l="-331" t="-1953" r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3928-DA66-D94D-9704-66C471DF6B4C}" type="slidenum">
              <a:rPr lang="zh-CN" altLang="en-AU" smtClean="0"/>
              <a:pPr/>
              <a:t>11</a:t>
            </a:fld>
            <a:endParaRPr lang="en-AU" altLang="zh-CN"/>
          </a:p>
        </p:txBody>
      </p:sp>
      <p:cxnSp>
        <p:nvCxnSpPr>
          <p:cNvPr id="8" name="Straight Connector 7"/>
          <p:cNvCxnSpPr/>
          <p:nvPr/>
        </p:nvCxnSpPr>
        <p:spPr>
          <a:xfrm>
            <a:off x="1871700" y="908720"/>
            <a:ext cx="0" cy="230425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041" name="Group 44040"/>
          <p:cNvGrpSpPr/>
          <p:nvPr/>
        </p:nvGrpSpPr>
        <p:grpSpPr>
          <a:xfrm>
            <a:off x="683568" y="1295400"/>
            <a:ext cx="2376264" cy="1701552"/>
            <a:chOff x="683568" y="1295400"/>
            <a:chExt cx="2376264" cy="1701552"/>
          </a:xfrm>
        </p:grpSpPr>
        <p:sp>
          <p:nvSpPr>
            <p:cNvPr id="2" name="Rectangle 1"/>
            <p:cNvSpPr/>
            <p:nvPr/>
          </p:nvSpPr>
          <p:spPr>
            <a:xfrm>
              <a:off x="971600" y="1295400"/>
              <a:ext cx="1800200" cy="170155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683568" y="2146176"/>
              <a:ext cx="2376264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77634" y="1519844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1340312" y="1888596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1705081" y="1960604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2051720" y="1705708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2344826" y="1483986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1205626" y="2442628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/>
            <p:cNvSpPr/>
            <p:nvPr/>
          </p:nvSpPr>
          <p:spPr>
            <a:xfrm>
              <a:off x="1619673" y="2401072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1964247" y="1392542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2092272" y="227342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/>
            <p:cNvSpPr/>
            <p:nvPr/>
          </p:nvSpPr>
          <p:spPr>
            <a:xfrm>
              <a:off x="2416834" y="262849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/>
            <p:cNvSpPr/>
            <p:nvPr/>
          </p:nvSpPr>
          <p:spPr>
            <a:xfrm>
              <a:off x="1979712" y="259234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5146227" y="1138072"/>
            <a:ext cx="0" cy="143757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644008" y="2586644"/>
            <a:ext cx="504056" cy="47393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67038" y="2575650"/>
            <a:ext cx="1440160" cy="109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40" name="Cube 44039"/>
          <p:cNvSpPr/>
          <p:nvPr/>
        </p:nvSpPr>
        <p:spPr>
          <a:xfrm>
            <a:off x="5355638" y="1344263"/>
            <a:ext cx="1044266" cy="977385"/>
          </a:xfrm>
          <a:prstGeom prst="cube">
            <a:avLst>
              <a:gd name="adj" fmla="val 28544"/>
            </a:avLst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7" name="Straight Connector 46"/>
          <p:cNvCxnSpPr/>
          <p:nvPr/>
        </p:nvCxnSpPr>
        <p:spPr>
          <a:xfrm>
            <a:off x="4119597" y="2315936"/>
            <a:ext cx="23762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55638" y="908720"/>
            <a:ext cx="0" cy="230425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96"/>
    </mc:Choice>
    <mc:Fallback xmlns="">
      <p:transition spd="slow" advTm="2188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 Few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3352800"/>
                <a:ext cx="7556313" cy="3124200"/>
              </a:xfrm>
            </p:spPr>
            <p:txBody>
              <a:bodyPr/>
              <a:lstStyle/>
              <a:p>
                <a:r>
                  <a:rPr lang="en-US" dirty="0"/>
                  <a:t>Assume the data space is a hypercube, where each dimension is in [0,1]</a:t>
                </a:r>
                <a:endParaRPr lang="en-GB" dirty="0"/>
              </a:p>
              <a:p>
                <a:r>
                  <a:rPr lang="en-GB" dirty="0"/>
                  <a:t>The probability of a point lying within a range  query with side length </a:t>
                </a:r>
                <a:r>
                  <a:rPr lang="en-GB" i="1" dirty="0"/>
                  <a:t>s</a:t>
                </a:r>
                <a:r>
                  <a:rPr lang="en-GB" dirty="0"/>
                  <a:t>  is  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𝑃𝑟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baseline="30000" dirty="0" err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i="1" baseline="30000" dirty="0"/>
              </a:p>
              <a:p>
                <a:r>
                  <a:rPr lang="en-GB" altLang="zh-CN" dirty="0"/>
                  <a:t>For uniform data, when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altLang="zh-CN" i="1" dirty="0">
                        <a:latin typeface="Cambria Math" panose="02040503050406030204" pitchFamily="18" charset="0"/>
                      </a:rPr>
                      <m:t> =100</m:t>
                    </m:r>
                  </m:oMath>
                </a14:m>
                <a:r>
                  <a:rPr lang="en-GB" altLang="zh-CN" dirty="0"/>
                  <a:t>, a range query with 0.95 side only selects 0.59% of the data points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3352800"/>
                <a:ext cx="7556313" cy="3124200"/>
              </a:xfrm>
              <a:blipFill>
                <a:blip r:embed="rId4"/>
                <a:stretch>
                  <a:fillRect l="-336" t="-1626" r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3928-DA66-D94D-9704-66C471DF6B4C}" type="slidenum">
              <a:rPr lang="zh-CN" altLang="en-AU" smtClean="0"/>
              <a:pPr/>
              <a:t>12</a:t>
            </a:fld>
            <a:endParaRPr lang="en-AU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14400"/>
            <a:ext cx="2120900" cy="198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0" y="2971800"/>
                <a:ext cx="2209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Data space =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[0, 1]</m:t>
                    </m:r>
                    <m:r>
                      <a:rPr lang="en-US" sz="1600" i="1" baseline="30000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baseline="30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971800"/>
                <a:ext cx="2209800" cy="338554"/>
              </a:xfrm>
              <a:prstGeom prst="rect">
                <a:avLst/>
              </a:prstGeom>
              <a:blipFill>
                <a:blip r:embed="rId6"/>
                <a:stretch>
                  <a:fillRect l="-1143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036" y="838200"/>
            <a:ext cx="2314764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19"/>
    </mc:Choice>
    <mc:Fallback xmlns="">
      <p:transition spd="slow" advTm="18301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087724" y="4808486"/>
            <a:ext cx="900100" cy="8507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 Few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/>
              <p:cNvSpPr>
                <a:spLocks noGrp="1"/>
              </p:cNvSpPr>
              <p:nvPr>
                <p:ph idx="1"/>
              </p:nvPr>
            </p:nvSpPr>
            <p:spPr>
              <a:xfrm>
                <a:off x="243790" y="1758193"/>
                <a:ext cx="7556313" cy="495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AU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sz="2800" dirty="0"/>
                  <a:t> in [0,1] and the data distribution is uniform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 = 0.5 </m:t>
                    </m:r>
                  </m:oMath>
                </a14:m>
                <a:r>
                  <a:rPr lang="en-AU" sz="2800" dirty="0"/>
                  <a:t>and </a:t>
                </a:r>
                <a14:m>
                  <m:oMath xmlns:m="http://schemas.openxmlformats.org/officeDocument/2006/math"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sz="28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AU" sz="28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26" name="Content Placeholder 2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790" y="1758193"/>
                <a:ext cx="7556313" cy="4953000"/>
              </a:xfrm>
              <a:blipFill>
                <a:blip r:embed="rId4"/>
                <a:stretch>
                  <a:fillRect l="-671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13</a:t>
            </a:fld>
            <a:endParaRPr lang="en-AU"/>
          </a:p>
        </p:txBody>
      </p:sp>
      <p:grpSp>
        <p:nvGrpSpPr>
          <p:cNvPr id="6" name="Group 5"/>
          <p:cNvGrpSpPr/>
          <p:nvPr/>
        </p:nvGrpSpPr>
        <p:grpSpPr>
          <a:xfrm>
            <a:off x="899592" y="3957710"/>
            <a:ext cx="2376264" cy="1701552"/>
            <a:chOff x="683568" y="1295400"/>
            <a:chExt cx="2376264" cy="1701552"/>
          </a:xfrm>
        </p:grpSpPr>
        <p:sp>
          <p:nvSpPr>
            <p:cNvPr id="7" name="Rectangle 6"/>
            <p:cNvSpPr/>
            <p:nvPr/>
          </p:nvSpPr>
          <p:spPr>
            <a:xfrm>
              <a:off x="971600" y="1295400"/>
              <a:ext cx="1800200" cy="170155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83568" y="2146176"/>
              <a:ext cx="2376264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77634" y="1519844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1340312" y="1888596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1705081" y="1960604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/>
            <p:cNvSpPr/>
            <p:nvPr/>
          </p:nvSpPr>
          <p:spPr>
            <a:xfrm>
              <a:off x="2051720" y="1705708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/>
            <p:cNvSpPr/>
            <p:nvPr/>
          </p:nvSpPr>
          <p:spPr>
            <a:xfrm>
              <a:off x="2344826" y="1483986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1205626" y="2442628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1619673" y="2401072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1964247" y="1392542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/>
            <p:cNvSpPr/>
            <p:nvPr/>
          </p:nvSpPr>
          <p:spPr>
            <a:xfrm>
              <a:off x="2092272" y="227342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/>
            <p:cNvSpPr/>
            <p:nvPr/>
          </p:nvSpPr>
          <p:spPr>
            <a:xfrm>
              <a:off x="2416834" y="262849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1979712" y="2592343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2087724" y="3614802"/>
            <a:ext cx="0" cy="230425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63878" y="4956566"/>
                <a:ext cx="12336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878" y="4956566"/>
                <a:ext cx="123367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92798" y="4864996"/>
                <a:ext cx="3955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⁡[0.5] =0.5 × 0.5 = 25%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798" y="4864996"/>
                <a:ext cx="3955378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4"/>
    </mc:Choice>
    <mc:Fallback xmlns="">
      <p:transition spd="slow" advTm="437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Too Few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7961958" cy="4953000"/>
              </a:xfrm>
            </p:spPr>
            <p:txBody>
              <a:bodyPr/>
              <a:lstStyle/>
              <a:p>
                <a:r>
                  <a:rPr lang="en-US" dirty="0"/>
                  <a:t>Observation</a:t>
                </a:r>
              </a:p>
              <a:p>
                <a:pPr lvl="1"/>
                <a:r>
                  <a:rPr lang="en-US" dirty="0"/>
                  <a:t>Most of the data lies close to the boundary of the dataspace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Suppose we have a 50-dimensional hypercube with length of 1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=1×1×1×…×1=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we regard the inner 90% of each dimension as the interior, and the outside of it as outer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0.05&lt;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&lt;0.95,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0.05&lt;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&lt;0.95,</m:t>
                    </m:r>
                  </m:oMath>
                </a14:m>
                <a:r>
                  <a:rPr lang="en-US" dirty="0"/>
                  <a:t> …,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0.05&lt;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&lt;0.95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This interior hypercube’s volume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The ”boundary” region’s volume is 1-0.005 = 0.995</a:t>
                </a:r>
              </a:p>
              <a:p>
                <a:pPr lvl="2"/>
                <a:r>
                  <a:rPr lang="en-US" dirty="0"/>
                  <a:t>If the data is evenly distributed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99.5%</m:t>
                    </m:r>
                  </m:oMath>
                </a14:m>
                <a:r>
                  <a:rPr lang="en-US" dirty="0"/>
                  <a:t> of the points are in the boundary region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7961958" cy="4953000"/>
              </a:xfrm>
              <a:blipFill>
                <a:blip r:embed="rId5"/>
                <a:stretch>
                  <a:fillRect l="-318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2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00"/>
    </mc:Choice>
    <mc:Fallback xmlns="">
      <p:transition spd="slow" advTm="15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Another Look at this Problem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3928-DA66-D94D-9704-66C471DF6B4C}" type="slidenum">
              <a:rPr lang="zh-CN" altLang="en-AU" smtClean="0"/>
              <a:pPr/>
              <a:t>15</a:t>
            </a:fld>
            <a:endParaRPr lang="en-AU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304800" y="1066800"/>
                <a:ext cx="3814763" cy="228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The probability of a point lying within a spherical query </a:t>
                </a:r>
                <a14:m>
                  <m:oMath xmlns:m="http://schemas.openxmlformats.org/officeDocument/2006/math"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𝑆𝑝h𝑒𝑟𝑒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  <m:r>
                      <a:rPr kumimoji="0" lang="en-GB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0.5)</m:t>
                    </m:r>
                  </m:oMath>
                </a14:m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is:</a:t>
                </a: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66800"/>
                <a:ext cx="3814763" cy="2286000"/>
              </a:xfrm>
              <a:prstGeom prst="rect">
                <a:avLst/>
              </a:prstGeom>
              <a:blipFill>
                <a:blip r:embed="rId4"/>
                <a:stretch>
                  <a:fillRect l="-667" t="-1667"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43535" y="2250919"/>
            <a:ext cx="2733675" cy="282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643535" y="2250919"/>
            <a:ext cx="2736850" cy="28082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AU" i="1" dirty="0">
                <a:latin typeface="Times New Roman" pitchFamily="-107" charset="0"/>
              </a:rPr>
              <a:t>       q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2011960" y="3619344"/>
            <a:ext cx="1368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4192587" y="3200400"/>
            <a:ext cx="3786188" cy="3348037"/>
            <a:chOff x="2967" y="1644"/>
            <a:chExt cx="2657" cy="2649"/>
          </a:xfrm>
        </p:grpSpPr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3367" y="1644"/>
              <a:ext cx="0" cy="23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378" y="4000"/>
              <a:ext cx="22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5512" y="3966"/>
              <a:ext cx="0" cy="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4213" y="4089"/>
              <a:ext cx="55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GB" sz="1200">
                  <a:solidFill>
                    <a:srgbClr val="333399"/>
                  </a:solidFill>
                  <a:latin typeface="Times New Roman" pitchFamily="-107" charset="0"/>
                  <a:ea typeface="SimSun" pitchFamily="2" charset="-122"/>
                  <a:cs typeface="SimSun" pitchFamily="2" charset="-122"/>
                </a:rPr>
                <a:t>50</a:t>
              </a: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3323" y="1833"/>
              <a:ext cx="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2967" y="1778"/>
              <a:ext cx="300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GB" sz="1200" dirty="0">
                  <a:solidFill>
                    <a:srgbClr val="333399"/>
                  </a:solidFill>
                  <a:latin typeface="Times New Roman" pitchFamily="-107" charset="0"/>
                  <a:ea typeface="SimSun" pitchFamily="2" charset="-122"/>
                  <a:cs typeface="SimSun" pitchFamily="2" charset="-122"/>
                </a:rPr>
                <a:t>1</a:t>
              </a: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3445" y="2078"/>
              <a:ext cx="244" cy="1911"/>
            </a:xfrm>
            <a:custGeom>
              <a:avLst/>
              <a:gdLst>
                <a:gd name="T0" fmla="*/ 0 w 244"/>
                <a:gd name="T1" fmla="*/ 0 h 1911"/>
                <a:gd name="T2" fmla="*/ 55 w 244"/>
                <a:gd name="T3" fmla="*/ 1488 h 1911"/>
                <a:gd name="T4" fmla="*/ 244 w 244"/>
                <a:gd name="T5" fmla="*/ 1911 h 1911"/>
                <a:gd name="T6" fmla="*/ 0 60000 65536"/>
                <a:gd name="T7" fmla="*/ 0 60000 65536"/>
                <a:gd name="T8" fmla="*/ 0 60000 65536"/>
                <a:gd name="T9" fmla="*/ 0 w 244"/>
                <a:gd name="T10" fmla="*/ 0 h 1911"/>
                <a:gd name="T11" fmla="*/ 244 w 244"/>
                <a:gd name="T12" fmla="*/ 1911 h 19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4" h="1911">
                  <a:moveTo>
                    <a:pt x="0" y="0"/>
                  </a:moveTo>
                  <a:cubicBezTo>
                    <a:pt x="7" y="585"/>
                    <a:pt x="14" y="1170"/>
                    <a:pt x="55" y="1488"/>
                  </a:cubicBezTo>
                  <a:cubicBezTo>
                    <a:pt x="96" y="1806"/>
                    <a:pt x="170" y="1858"/>
                    <a:pt x="244" y="19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3689" y="3989"/>
              <a:ext cx="18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8080375" y="6072187"/>
            <a:ext cx="10636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GB" sz="1200">
                <a:solidFill>
                  <a:srgbClr val="333399"/>
                </a:solidFill>
                <a:latin typeface="Times New Roman" pitchFamily="-107" charset="0"/>
                <a:ea typeface="SimSun" pitchFamily="2" charset="-122"/>
                <a:cs typeface="SimSun" pitchFamily="2" charset="-122"/>
              </a:rPr>
              <a:t>    100  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83233" y="1479286"/>
                <a:ext cx="5760639" cy="2236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/(2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)2 =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/4 = 0.785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(2</m:t>
                    </m:r>
                    <m:sSup>
                      <m:sSup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/6 = 0.524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0000"/>
                    </a:solidFill>
                  </a:rPr>
                  <a:t>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i="1" baseline="30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)/(2</m:t>
                    </m:r>
                    <m:sSup>
                      <m:sSupPr>
                        <m:ctrlP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/(3</m:t>
                    </m:r>
                    <m:r>
                      <a:rPr lang="en-US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= 0.016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endParaRPr lang="en-US" sz="1800" dirty="0">
                  <a:solidFill>
                    <a:srgbClr val="FF0000"/>
                  </a:solidFill>
                </a:endParaRPr>
              </a:p>
              <a:p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233" y="1479286"/>
                <a:ext cx="5760639" cy="2236703"/>
              </a:xfrm>
              <a:prstGeom prst="rect">
                <a:avLst/>
              </a:prstGeom>
              <a:blipFill>
                <a:blip r:embed="rId5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/>
              <p:cNvSpPr txBox="1">
                <a:spLocks noChangeArrowheads="1"/>
              </p:cNvSpPr>
              <p:nvPr/>
            </p:nvSpPr>
            <p:spPr>
              <a:xfrm>
                <a:off x="457200" y="5334000"/>
                <a:ext cx="3814763" cy="106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28600" indent="-228600" eaLnBrk="1" fontAlgn="auto" hangingPunct="1"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</a:pPr>
                <a:r>
                  <a:rPr lang="en-GB" sz="1400" dirty="0">
                    <a:solidFill>
                      <a:srgbClr val="000000"/>
                    </a:solidFill>
                    <a:latin typeface="+mn-lt"/>
                  </a:rPr>
                  <a:t>Note that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𝑆𝑝h𝑒𝑟𝑒</m:t>
                    </m:r>
                    <m:r>
                      <a:rPr lang="en-GB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1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0.5)</m:t>
                    </m:r>
                  </m:oMath>
                </a14:m>
                <a:r>
                  <a:rPr lang="en-GB" sz="1400" dirty="0">
                    <a:solidFill>
                      <a:srgbClr val="000000"/>
                    </a:solidFill>
                    <a:latin typeface="+mn-lt"/>
                  </a:rPr>
                  <a:t> is the largest spherical query that fits within the unit data space 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4572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tabLst/>
                  <a:defRPr/>
                </a:pPr>
                <a:endParaRPr kumimoji="0" lang="en-GB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SimSun" pitchFamily="2" charset="-122"/>
                  <a:cs typeface="SimSun" pitchFamily="2" charset="-122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tabLst/>
                  <a:defRPr/>
                </a:pPr>
                <a:endPara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334000"/>
                <a:ext cx="3814763" cy="1066800"/>
              </a:xfrm>
              <a:prstGeom prst="rect">
                <a:avLst/>
              </a:prstGeom>
              <a:blipFill>
                <a:blip r:embed="rId6"/>
                <a:stretch>
                  <a:fillRect t="-1190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10"/>
    </mc:Choice>
    <mc:Fallback xmlns="">
      <p:transition spd="slow" advTm="1194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Nearest is not Near Enough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662" y="1307477"/>
            <a:ext cx="7556313" cy="4953000"/>
          </a:xfrm>
        </p:spPr>
        <p:txBody>
          <a:bodyPr>
            <a:normAutofit/>
          </a:bodyPr>
          <a:lstStyle/>
          <a:p>
            <a:r>
              <a:rPr lang="en-GB" sz="2378" dirty="0">
                <a:sym typeface="Symbol" pitchFamily="-107" charset="2"/>
              </a:rPr>
              <a:t>In some sense, nearly all of the high-dimensional space is </a:t>
            </a:r>
            <a:r>
              <a:rPr lang="en-GB" sz="2378" b="1" dirty="0">
                <a:sym typeface="Symbol" pitchFamily="-107" charset="2"/>
              </a:rPr>
              <a:t>"far away"</a:t>
            </a:r>
            <a:r>
              <a:rPr lang="en-GB" sz="2378" dirty="0">
                <a:sym typeface="Symbol" pitchFamily="-107" charset="2"/>
              </a:rPr>
              <a:t> from the centre </a:t>
            </a:r>
          </a:p>
          <a:p>
            <a:pPr lvl="1"/>
            <a:r>
              <a:rPr lang="en-GB" sz="1978" dirty="0">
                <a:sym typeface="Symbol" pitchFamily="-107" charset="2"/>
              </a:rPr>
              <a:t>The high-dimensional unit space can be said to consist almost entirely of the "corners" of the hypercube, with almost no "middle".</a:t>
            </a:r>
          </a:p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sym typeface="Symbol" pitchFamily="-107" charset="2"/>
              </a:rPr>
              <a:t>Low distance contrast</a:t>
            </a:r>
            <a:r>
              <a:rPr lang="en-GB" dirty="0">
                <a:sym typeface="Symbol" pitchFamily="-107" charset="2"/>
              </a:rPr>
              <a:t>:  as the dimensionality increases, the distance to the nearest neighbour </a:t>
            </a:r>
            <a:r>
              <a:rPr lang="en-GB" b="1" dirty="0">
                <a:sym typeface="Symbol" pitchFamily="-107" charset="2"/>
              </a:rPr>
              <a:t>approaches</a:t>
            </a:r>
            <a:r>
              <a:rPr lang="en-GB" dirty="0">
                <a:sym typeface="Symbol" pitchFamily="-107" charset="2"/>
              </a:rPr>
              <a:t> the distance to the farthest neighbour.</a:t>
            </a:r>
          </a:p>
          <a:p>
            <a:pPr lvl="1"/>
            <a:r>
              <a:rPr lang="en-GB" dirty="0">
                <a:sym typeface="Symbol" pitchFamily="-107" charset="2"/>
              </a:rPr>
              <a:t>Difference between the nearest data point and the farthest data point reduces greatly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6189-3B6F-424B-8F57-E7904193684F}" type="slidenum">
              <a:rPr lang="zh-CN" altLang="en-AU" smtClean="0"/>
              <a:pPr/>
              <a:t>16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47"/>
    </mc:Choice>
    <mc:Fallback xmlns="">
      <p:transition spd="slow" advTm="14624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Question: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4" y="3505200"/>
            <a:ext cx="8112126" cy="2743200"/>
          </a:xfrm>
        </p:spPr>
        <p:txBody>
          <a:bodyPr/>
          <a:lstStyle/>
          <a:p>
            <a:r>
              <a:rPr lang="en-AU" dirty="0"/>
              <a:t>Is the nearest neighbour meaningful in a high-D space?</a:t>
            </a:r>
          </a:p>
          <a:p>
            <a:r>
              <a:rPr lang="en-AU" dirty="0"/>
              <a:t>It depends on the data distribution</a:t>
            </a:r>
          </a:p>
          <a:p>
            <a:pPr lvl="1"/>
            <a:r>
              <a:rPr lang="en-AU" dirty="0"/>
              <a:t>Nothing can be done for uniform data. </a:t>
            </a:r>
          </a:p>
          <a:p>
            <a:pPr lvl="1"/>
            <a:r>
              <a:rPr lang="en-AU" dirty="0"/>
              <a:t>Generally, real data are not uniformly distributed, but exhibit certain clusters, trends or skewness.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9334-21BA-9547-B902-300C757485E0}" type="slidenum">
              <a:rPr lang="zh-CN" altLang="en-AU" smtClean="0"/>
              <a:pPr/>
              <a:t>17</a:t>
            </a:fld>
            <a:endParaRPr lang="en-AU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57200"/>
            <a:ext cx="2852145" cy="295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898"/>
    </mc:Choice>
    <mc:Fallback xmlns="">
      <p:transition spd="slow" advTm="1978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AU" dirty="0"/>
              <a:t>Many </a:t>
            </a:r>
            <a:r>
              <a:rPr lang="en-AU" altLang="zh-CN" dirty="0"/>
              <a:t>M</a:t>
            </a:r>
            <a:r>
              <a:rPr lang="en-AU" dirty="0"/>
              <a:t>ethods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8" y="1320398"/>
            <a:ext cx="4073482" cy="492941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Hierarchical Tweaking</a:t>
            </a:r>
          </a:p>
          <a:p>
            <a:pPr lvl="1"/>
            <a:r>
              <a:rPr lang="en-US" altLang="zh-CN" b="1" dirty="0"/>
              <a:t>X-Tree</a:t>
            </a:r>
          </a:p>
          <a:p>
            <a:pPr lvl="1"/>
            <a:r>
              <a:rPr lang="en-US" altLang="zh-CN" dirty="0"/>
              <a:t>SS-Tree, SR-Tree, Ball-Tree</a:t>
            </a:r>
          </a:p>
          <a:p>
            <a:r>
              <a:rPr lang="en-US" altLang="zh-CN" dirty="0"/>
              <a:t>Transformation based</a:t>
            </a:r>
          </a:p>
          <a:p>
            <a:pPr lvl="1"/>
            <a:r>
              <a:rPr lang="en-US" altLang="zh-CN" b="1" dirty="0"/>
              <a:t>Pyramid Technique </a:t>
            </a:r>
          </a:p>
          <a:p>
            <a:pPr lvl="1"/>
            <a:r>
              <a:rPr lang="en-AU" altLang="zh-CN" b="1" dirty="0" err="1"/>
              <a:t>iDistance</a:t>
            </a:r>
            <a:r>
              <a:rPr lang="en-AU" altLang="zh-CN" dirty="0"/>
              <a:t> [VLDB’01]</a:t>
            </a:r>
            <a:endParaRPr lang="en-US" altLang="zh-CN" dirty="0"/>
          </a:p>
          <a:p>
            <a:pPr lvl="1"/>
            <a:r>
              <a:rPr lang="en-US" altLang="zh-CN" dirty="0"/>
              <a:t>Optimal one-dimensional distance B+ tree [SIGMOD’05] </a:t>
            </a:r>
          </a:p>
          <a:p>
            <a:r>
              <a:rPr lang="en-US" altLang="zh-CN" dirty="0"/>
              <a:t>Dimensionality reduction </a:t>
            </a:r>
          </a:p>
          <a:p>
            <a:pPr lvl="1"/>
            <a:r>
              <a:rPr lang="en-US" altLang="zh-CN" dirty="0"/>
              <a:t>Local Dimensionality Reduction (LDR)</a:t>
            </a:r>
          </a:p>
          <a:p>
            <a:pPr lvl="1"/>
            <a:r>
              <a:rPr lang="en-US" altLang="zh-CN" dirty="0"/>
              <a:t>Multi-level </a:t>
            </a:r>
            <a:r>
              <a:rPr lang="en-US" altLang="zh-CN" dirty="0" err="1"/>
              <a:t>Mahalanobis</a:t>
            </a:r>
            <a:r>
              <a:rPr lang="en-US" altLang="zh-CN" dirty="0"/>
              <a:t> based Dimensionality Reduction (MMDR) </a:t>
            </a:r>
          </a:p>
          <a:p>
            <a:r>
              <a:rPr lang="en-US" altLang="zh-CN" dirty="0"/>
              <a:t>Data compression based</a:t>
            </a:r>
          </a:p>
          <a:p>
            <a:pPr lvl="1"/>
            <a:r>
              <a:rPr lang="en-US" altLang="zh-CN" dirty="0"/>
              <a:t>Vector Approximation (</a:t>
            </a:r>
            <a:r>
              <a:rPr lang="en-US" altLang="zh-CN" b="1" dirty="0"/>
              <a:t>VA-File</a:t>
            </a:r>
            <a:r>
              <a:rPr lang="en-US" altLang="zh-CN" dirty="0"/>
              <a:t>) [VLDB’98]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43233" y="1304746"/>
            <a:ext cx="3657600" cy="4140200"/>
          </a:xfrm>
        </p:spPr>
        <p:txBody>
          <a:bodyPr/>
          <a:lstStyle/>
          <a:p>
            <a:r>
              <a:rPr lang="en-AU" altLang="zh-CN" dirty="0"/>
              <a:t>Hybrid of tree-like structure and data compression</a:t>
            </a:r>
            <a:endParaRPr lang="en-US" altLang="zh-CN" dirty="0"/>
          </a:p>
          <a:p>
            <a:pPr lvl="1"/>
            <a:r>
              <a:rPr lang="en-US" altLang="zh-CN" dirty="0"/>
              <a:t>Independent Quantization (IQ-tree) </a:t>
            </a:r>
          </a:p>
          <a:p>
            <a:pPr lvl="1"/>
            <a:r>
              <a:rPr lang="en-US" altLang="zh-CN" dirty="0"/>
              <a:t>Local Digital Coding (LDC) </a:t>
            </a:r>
          </a:p>
          <a:p>
            <a:r>
              <a:rPr lang="en-US" altLang="zh-CN" dirty="0"/>
              <a:t>Approximate search</a:t>
            </a:r>
          </a:p>
          <a:p>
            <a:pPr lvl="1"/>
            <a:r>
              <a:rPr lang="en-US" altLang="zh-CN" dirty="0"/>
              <a:t>Locality Sensitive Hashing (LSH) </a:t>
            </a:r>
          </a:p>
          <a:p>
            <a:pPr lvl="1"/>
            <a:r>
              <a:rPr lang="en-US" altLang="zh-CN" dirty="0"/>
              <a:t>Vector Quantization (VQ-index)</a:t>
            </a:r>
          </a:p>
          <a:p>
            <a:pPr lvl="1"/>
            <a:r>
              <a:rPr lang="en-US" altLang="zh-CN" dirty="0"/>
              <a:t>Spatial Approximation Sample Hierarchy (SASH)</a:t>
            </a:r>
          </a:p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18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7"/>
    </mc:Choice>
    <mc:Fallback xmlns="">
      <p:transition spd="slow" advTm="2376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X-Tree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19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7"/>
            <a:ext cx="7889762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Variation of R-Tree</a:t>
            </a:r>
          </a:p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Avoid overlap in the directory, when we cannot find a good partition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In high dimensional, linear organization of the directory is more efficient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Due to the high overlap, most of the directory has be to be searched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So don’t split when it overlap is high</a:t>
            </a:r>
          </a:p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Tree Nodes</a:t>
            </a:r>
          </a:p>
          <a:p>
            <a:pPr lvl="1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Data Node</a:t>
            </a:r>
          </a:p>
          <a:p>
            <a:pPr lvl="1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Normal Directory Node</a:t>
            </a:r>
          </a:p>
          <a:p>
            <a:pPr lvl="1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Super Node</a:t>
            </a:r>
          </a:p>
          <a:p>
            <a:pPr lvl="2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Large directory nodes of variable size</a:t>
            </a:r>
          </a:p>
          <a:p>
            <a:pPr lvl="2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Arbitrary number of blocks</a:t>
            </a:r>
          </a:p>
          <a:p>
            <a:pPr lvl="2" fontAlgn="auto">
              <a:spcAft>
                <a:spcPts val="0"/>
              </a:spcAft>
            </a:pPr>
            <a:r>
              <a:rPr lang="en-GB" dirty="0">
                <a:solidFill>
                  <a:schemeClr val="tx1"/>
                </a:solidFill>
                <a:sym typeface="Symbol" pitchFamily="-107" charset="2"/>
              </a:rPr>
              <a:t>Avoid split in the directory that would result in an inefficient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CE320-4FDE-3F47-B671-C85859F3BC9D}"/>
              </a:ext>
            </a:extLst>
          </p:cNvPr>
          <p:cNvSpPr txBox="1"/>
          <p:nvPr/>
        </p:nvSpPr>
        <p:spPr>
          <a:xfrm>
            <a:off x="0" y="6389266"/>
            <a:ext cx="6523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[1] The X-tree: An Index Structure for High-Dimensional Data,</a:t>
            </a:r>
            <a:r>
              <a:rPr lang="zh-CN" altLang="en-US" sz="1600" dirty="0"/>
              <a:t> </a:t>
            </a:r>
            <a:r>
              <a:rPr lang="en-US" altLang="zh-CN" sz="1600" dirty="0"/>
              <a:t>VLDB, 1996</a:t>
            </a:r>
            <a:endParaRPr lang="en-US" sz="16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DADFA6B-1478-144E-B327-F6F394B9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645024"/>
            <a:ext cx="3762791" cy="19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98"/>
    </mc:Choice>
    <mc:Fallback xmlns="">
      <p:transition spd="slow" advTm="28819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3863"/>
              </p:ext>
            </p:extLst>
          </p:nvPr>
        </p:nvGraphicFramePr>
        <p:xfrm>
          <a:off x="547774" y="2276872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Course Introduction and RDBMS Review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Prof </a:t>
                      </a:r>
                      <a:r>
                        <a:rPr lang="en-AU" sz="14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Xiaofang</a:t>
                      </a: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Zhou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 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22/6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Introduction to Spatial Databases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23/6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Data Organisation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Lei Li</a:t>
                      </a:r>
                      <a:endParaRPr 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23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X-Tree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20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7"/>
            <a:ext cx="8249802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Insertion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If no split occurs, update the size of MBR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Split a sub-node</a:t>
            </a:r>
          </a:p>
          <a:p>
            <a:pPr marL="914400" lvl="2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Split the node topologically when overlap is low</a:t>
            </a:r>
          </a:p>
          <a:p>
            <a:pPr lvl="3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Minimize the combination of perimeter and overlap</a:t>
            </a:r>
          </a:p>
          <a:p>
            <a:pPr marL="914400" lvl="2" indent="-457200" fontAlgn="auto">
              <a:spcAft>
                <a:spcPts val="0"/>
              </a:spcAft>
              <a:buFont typeface="+mj-lt"/>
              <a:buAutoNum type="arabicPeriod"/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When the overlap is high, overlap minimal split</a:t>
            </a:r>
          </a:p>
          <a:p>
            <a:pPr lvl="3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If the number of MBRs in one of the partitions is below a given threshold (unbalanced)</a:t>
            </a:r>
          </a:p>
          <a:p>
            <a:pPr lvl="4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Stop splitting and extend to a Supernode</a:t>
            </a:r>
          </a:p>
        </p:txBody>
      </p:sp>
    </p:spTree>
    <p:extLst>
      <p:ext uri="{BB962C8B-B14F-4D97-AF65-F5344CB8AC3E}">
        <p14:creationId xmlns:p14="http://schemas.microsoft.com/office/powerpoint/2010/main" val="247387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28"/>
    </mc:Choice>
    <mc:Fallback xmlns="">
      <p:transition spd="slow" advTm="35592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X-Tree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21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7"/>
            <a:ext cx="8897874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Overlap-Minimal Split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For point data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It is always possible to find an overlap-free split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It is not possible to guarantee that the two sets are balanced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Determine a dimension according to which all MBRs have been split previously</a:t>
            </a:r>
          </a:p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Split History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The dimension according to which an MBR has been split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Which new MBRs have been created by this split</a:t>
            </a:r>
          </a:p>
        </p:txBody>
      </p:sp>
    </p:spTree>
    <p:extLst>
      <p:ext uri="{BB962C8B-B14F-4D97-AF65-F5344CB8AC3E}">
        <p14:creationId xmlns:p14="http://schemas.microsoft.com/office/powerpoint/2010/main" val="146803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X-Tree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22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6"/>
            <a:ext cx="8897874" cy="55505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Split Tree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Leaf Node: MBR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Internal Node: Nodes that have been split into new MBRs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Record the dimension that was used to split</a:t>
            </a: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All MBRs in any split tree have one split dimension in common: the root node</a:t>
            </a:r>
          </a:p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Compromise between the hierarchy and sequential access</a:t>
            </a:r>
          </a:p>
        </p:txBody>
      </p:sp>
      <p:grpSp>
        <p:nvGrpSpPr>
          <p:cNvPr id="47128" name="Group 47127">
            <a:extLst>
              <a:ext uri="{FF2B5EF4-FFF2-40B4-BE49-F238E27FC236}">
                <a16:creationId xmlns:a16="http://schemas.microsoft.com/office/drawing/2014/main" id="{A69C5444-F627-6442-95CB-16E85FCDD0A4}"/>
              </a:ext>
            </a:extLst>
          </p:cNvPr>
          <p:cNvGrpSpPr/>
          <p:nvPr/>
        </p:nvGrpSpPr>
        <p:grpSpPr>
          <a:xfrm>
            <a:off x="765075" y="3068960"/>
            <a:ext cx="7613850" cy="2114100"/>
            <a:chOff x="745405" y="3411624"/>
            <a:chExt cx="7613850" cy="21141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2AF53A-7FCD-0B41-AA16-99C3A7C90297}"/>
                </a:ext>
              </a:extLst>
            </p:cNvPr>
            <p:cNvSpPr/>
            <p:nvPr/>
          </p:nvSpPr>
          <p:spPr>
            <a:xfrm>
              <a:off x="745405" y="3456319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8C02BA-E624-0943-887E-6981A726978A}"/>
                </a:ext>
              </a:extLst>
            </p:cNvPr>
            <p:cNvSpPr/>
            <p:nvPr/>
          </p:nvSpPr>
          <p:spPr>
            <a:xfrm>
              <a:off x="1494273" y="4039898"/>
              <a:ext cx="427112" cy="27959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A’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6248DF-587A-8F46-A38E-50D93C1EA78E}"/>
                </a:ext>
              </a:extLst>
            </p:cNvPr>
            <p:cNvSpPr/>
            <p:nvPr/>
          </p:nvSpPr>
          <p:spPr>
            <a:xfrm>
              <a:off x="2131332" y="4030329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B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8FC761D-8F29-554B-BF16-6303AC589785}"/>
                </a:ext>
              </a:extLst>
            </p:cNvPr>
            <p:cNvSpPr/>
            <p:nvPr/>
          </p:nvSpPr>
          <p:spPr>
            <a:xfrm>
              <a:off x="1843300" y="3456319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E02241-2160-2540-9EF5-8DB774BDDED6}"/>
                </a:ext>
              </a:extLst>
            </p:cNvPr>
            <p:cNvCxnSpPr>
              <a:cxnSpLocks/>
              <a:stCxn id="3" idx="4"/>
              <a:endCxn id="7" idx="0"/>
            </p:cNvCxnSpPr>
            <p:nvPr/>
          </p:nvCxnSpPr>
          <p:spPr>
            <a:xfrm flipH="1">
              <a:off x="1707829" y="3744351"/>
              <a:ext cx="279487" cy="29554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3E6428-0ED9-6C42-93DF-E24908CEA2F4}"/>
                </a:ext>
              </a:extLst>
            </p:cNvPr>
            <p:cNvCxnSpPr>
              <a:cxnSpLocks/>
              <a:stCxn id="3" idx="4"/>
              <a:endCxn id="9" idx="0"/>
            </p:cNvCxnSpPr>
            <p:nvPr/>
          </p:nvCxnSpPr>
          <p:spPr>
            <a:xfrm>
              <a:off x="1987316" y="3744351"/>
              <a:ext cx="252028" cy="28597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6F5D89-C1E2-7B4E-98AF-9F4FF7693A19}"/>
                </a:ext>
              </a:extLst>
            </p:cNvPr>
            <p:cNvSpPr/>
            <p:nvPr/>
          </p:nvSpPr>
          <p:spPr>
            <a:xfrm>
              <a:off x="2844033" y="4042412"/>
              <a:ext cx="43693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A’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D4B7F7-CB97-0842-8F2E-261BD027C354}"/>
                </a:ext>
              </a:extLst>
            </p:cNvPr>
            <p:cNvSpPr/>
            <p:nvPr/>
          </p:nvSpPr>
          <p:spPr>
            <a:xfrm>
              <a:off x="3288346" y="4636334"/>
              <a:ext cx="418529" cy="267976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B’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A811B5-2B01-0A4F-A70E-4197D2092B25}"/>
                </a:ext>
              </a:extLst>
            </p:cNvPr>
            <p:cNvSpPr/>
            <p:nvPr/>
          </p:nvSpPr>
          <p:spPr>
            <a:xfrm>
              <a:off x="3288346" y="3456319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0A2E2E-2529-264A-BE9B-C24E7FBE5669}"/>
                </a:ext>
              </a:extLst>
            </p:cNvPr>
            <p:cNvCxnSpPr>
              <a:cxnSpLocks/>
              <a:stCxn id="20" idx="4"/>
              <a:endCxn id="18" idx="0"/>
            </p:cNvCxnSpPr>
            <p:nvPr/>
          </p:nvCxnSpPr>
          <p:spPr>
            <a:xfrm flipH="1">
              <a:off x="3062500" y="3744351"/>
              <a:ext cx="369862" cy="2980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415752-496F-FC4B-99C2-CF5B9999099D}"/>
                </a:ext>
              </a:extLst>
            </p:cNvPr>
            <p:cNvCxnSpPr>
              <a:cxnSpLocks/>
              <a:stCxn id="20" idx="4"/>
              <a:endCxn id="40" idx="0"/>
            </p:cNvCxnSpPr>
            <p:nvPr/>
          </p:nvCxnSpPr>
          <p:spPr>
            <a:xfrm>
              <a:off x="3432362" y="3744351"/>
              <a:ext cx="335450" cy="26797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78103F-924C-6543-959F-5EBA26D91B2E}"/>
                </a:ext>
              </a:extLst>
            </p:cNvPr>
            <p:cNvSpPr/>
            <p:nvPr/>
          </p:nvSpPr>
          <p:spPr>
            <a:xfrm>
              <a:off x="3940340" y="4639242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CB9DCD-8332-1043-86D5-23378D6717F3}"/>
                </a:ext>
              </a:extLst>
            </p:cNvPr>
            <p:cNvSpPr/>
            <p:nvPr/>
          </p:nvSpPr>
          <p:spPr>
            <a:xfrm>
              <a:off x="3623796" y="4012327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9E0AF95-46A5-C64E-9341-17177CF303C8}"/>
                </a:ext>
              </a:extLst>
            </p:cNvPr>
            <p:cNvCxnSpPr>
              <a:cxnSpLocks/>
              <a:stCxn id="19" idx="0"/>
              <a:endCxn id="40" idx="4"/>
            </p:cNvCxnSpPr>
            <p:nvPr/>
          </p:nvCxnSpPr>
          <p:spPr>
            <a:xfrm flipV="1">
              <a:off x="3497611" y="4300359"/>
              <a:ext cx="270201" cy="33597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3B3248A-68D0-EC45-9315-EAD355DACD98}"/>
                </a:ext>
              </a:extLst>
            </p:cNvPr>
            <p:cNvCxnSpPr>
              <a:cxnSpLocks/>
              <a:stCxn id="38" idx="0"/>
              <a:endCxn id="40" idx="4"/>
            </p:cNvCxnSpPr>
            <p:nvPr/>
          </p:nvCxnSpPr>
          <p:spPr>
            <a:xfrm flipH="1" flipV="1">
              <a:off x="3767812" y="4300359"/>
              <a:ext cx="280540" cy="33888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BC841C-7434-EB45-B866-DEF5D3BCDE1A}"/>
                </a:ext>
              </a:extLst>
            </p:cNvPr>
            <p:cNvSpPr/>
            <p:nvPr/>
          </p:nvSpPr>
          <p:spPr>
            <a:xfrm>
              <a:off x="4571999" y="4039898"/>
              <a:ext cx="43693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A’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107C2B-187E-B64E-954E-16D7C8C00297}"/>
                </a:ext>
              </a:extLst>
            </p:cNvPr>
            <p:cNvSpPr/>
            <p:nvPr/>
          </p:nvSpPr>
          <p:spPr>
            <a:xfrm>
              <a:off x="4572000" y="5257748"/>
              <a:ext cx="460502" cy="263054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B’’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C61EA38-ED4E-A94A-A338-D8B5DAA74C1C}"/>
                </a:ext>
              </a:extLst>
            </p:cNvPr>
            <p:cNvSpPr/>
            <p:nvPr/>
          </p:nvSpPr>
          <p:spPr>
            <a:xfrm>
              <a:off x="5016312" y="3453805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C39544-639B-6F47-BDA0-353DAAAD09F5}"/>
                </a:ext>
              </a:extLst>
            </p:cNvPr>
            <p:cNvCxnSpPr>
              <a:cxnSpLocks/>
              <a:stCxn id="56" idx="4"/>
              <a:endCxn id="54" idx="0"/>
            </p:cNvCxnSpPr>
            <p:nvPr/>
          </p:nvCxnSpPr>
          <p:spPr>
            <a:xfrm flipH="1">
              <a:off x="4790466" y="3741837"/>
              <a:ext cx="369862" cy="29806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5691DD-D5D6-4D4B-996F-FB1C8DF07697}"/>
                </a:ext>
              </a:extLst>
            </p:cNvPr>
            <p:cNvCxnSpPr>
              <a:cxnSpLocks/>
              <a:stCxn id="56" idx="4"/>
              <a:endCxn id="60" idx="0"/>
            </p:cNvCxnSpPr>
            <p:nvPr/>
          </p:nvCxnSpPr>
          <p:spPr>
            <a:xfrm>
              <a:off x="5160328" y="3741837"/>
              <a:ext cx="335450" cy="26797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7B787F9-6901-0941-BF24-4694E97CFDEC}"/>
                </a:ext>
              </a:extLst>
            </p:cNvPr>
            <p:cNvSpPr/>
            <p:nvPr/>
          </p:nvSpPr>
          <p:spPr>
            <a:xfrm>
              <a:off x="5668306" y="4636728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77FAD71-2E42-FA4F-8DF8-3717667EB981}"/>
                </a:ext>
              </a:extLst>
            </p:cNvPr>
            <p:cNvSpPr/>
            <p:nvPr/>
          </p:nvSpPr>
          <p:spPr>
            <a:xfrm>
              <a:off x="5351762" y="4009813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4708090-0B09-834B-A189-B7058E8FBF33}"/>
                </a:ext>
              </a:extLst>
            </p:cNvPr>
            <p:cNvCxnSpPr>
              <a:cxnSpLocks/>
              <a:stCxn id="55" idx="0"/>
              <a:endCxn id="64" idx="3"/>
            </p:cNvCxnSpPr>
            <p:nvPr/>
          </p:nvCxnSpPr>
          <p:spPr>
            <a:xfrm flipV="1">
              <a:off x="4802251" y="4882185"/>
              <a:ext cx="190993" cy="37556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FFA0CF4-6490-B243-9AF7-8BC06013E45B}"/>
                </a:ext>
              </a:extLst>
            </p:cNvPr>
            <p:cNvCxnSpPr>
              <a:cxnSpLocks/>
              <a:stCxn id="59" idx="0"/>
              <a:endCxn id="60" idx="5"/>
            </p:cNvCxnSpPr>
            <p:nvPr/>
          </p:nvCxnSpPr>
          <p:spPr>
            <a:xfrm flipH="1" flipV="1">
              <a:off x="5597613" y="4255664"/>
              <a:ext cx="178705" cy="38106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1861B95-875F-5E40-9DF3-90838288D1F3}"/>
                </a:ext>
              </a:extLst>
            </p:cNvPr>
            <p:cNvSpPr/>
            <p:nvPr/>
          </p:nvSpPr>
          <p:spPr>
            <a:xfrm>
              <a:off x="4951063" y="4636334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C7B732-B39D-8F43-9C50-C3FD0A6A12C9}"/>
                </a:ext>
              </a:extLst>
            </p:cNvPr>
            <p:cNvCxnSpPr>
              <a:cxnSpLocks/>
              <a:stCxn id="64" idx="7"/>
              <a:endCxn id="60" idx="3"/>
            </p:cNvCxnSpPr>
            <p:nvPr/>
          </p:nvCxnSpPr>
          <p:spPr>
            <a:xfrm flipV="1">
              <a:off x="5196914" y="4255664"/>
              <a:ext cx="197029" cy="42285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9A3435A-9E1C-8A43-B0E4-449AF575BB74}"/>
                </a:ext>
              </a:extLst>
            </p:cNvPr>
            <p:cNvSpPr/>
            <p:nvPr/>
          </p:nvSpPr>
          <p:spPr>
            <a:xfrm>
              <a:off x="5279754" y="5255694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D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8756416-0E30-C74C-AAF3-36DAFB7F68BF}"/>
                </a:ext>
              </a:extLst>
            </p:cNvPr>
            <p:cNvCxnSpPr>
              <a:cxnSpLocks/>
              <a:stCxn id="75" idx="0"/>
              <a:endCxn id="64" idx="5"/>
            </p:cNvCxnSpPr>
            <p:nvPr/>
          </p:nvCxnSpPr>
          <p:spPr>
            <a:xfrm flipH="1" flipV="1">
              <a:off x="5196914" y="4882185"/>
              <a:ext cx="190852" cy="37350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56A09D-59D0-E746-BE61-B61DE9CE7D6A}"/>
                </a:ext>
              </a:extLst>
            </p:cNvPr>
            <p:cNvSpPr/>
            <p:nvPr/>
          </p:nvSpPr>
          <p:spPr>
            <a:xfrm>
              <a:off x="7057703" y="5257748"/>
              <a:ext cx="449723" cy="260732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B’’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C925AAB-66AA-A045-8570-F8147D3D671B}"/>
                </a:ext>
              </a:extLst>
            </p:cNvPr>
            <p:cNvSpPr/>
            <p:nvPr/>
          </p:nvSpPr>
          <p:spPr>
            <a:xfrm>
              <a:off x="7237738" y="3411624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94BA11-6F74-E24C-8811-74EA20B1D79F}"/>
                </a:ext>
              </a:extLst>
            </p:cNvPr>
            <p:cNvCxnSpPr>
              <a:cxnSpLocks/>
              <a:stCxn id="86" idx="4"/>
              <a:endCxn id="99" idx="0"/>
            </p:cNvCxnSpPr>
            <p:nvPr/>
          </p:nvCxnSpPr>
          <p:spPr>
            <a:xfrm flipH="1">
              <a:off x="6955868" y="3699656"/>
              <a:ext cx="425886" cy="26073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3CD5C5-CC7B-8345-B61E-3BAF710E0E1A}"/>
                </a:ext>
              </a:extLst>
            </p:cNvPr>
            <p:cNvCxnSpPr>
              <a:cxnSpLocks/>
              <a:stCxn id="86" idx="4"/>
              <a:endCxn id="90" idx="0"/>
            </p:cNvCxnSpPr>
            <p:nvPr/>
          </p:nvCxnSpPr>
          <p:spPr>
            <a:xfrm>
              <a:off x="7381754" y="3699656"/>
              <a:ext cx="588949" cy="31015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8C908F2-63DA-9349-A0AB-FB3948DCF32E}"/>
                </a:ext>
              </a:extLst>
            </p:cNvPr>
            <p:cNvSpPr/>
            <p:nvPr/>
          </p:nvSpPr>
          <p:spPr>
            <a:xfrm>
              <a:off x="8143231" y="4636728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2BC7124-093E-F249-91D6-E0B2BE70FAE9}"/>
                </a:ext>
              </a:extLst>
            </p:cNvPr>
            <p:cNvSpPr/>
            <p:nvPr/>
          </p:nvSpPr>
          <p:spPr>
            <a:xfrm>
              <a:off x="7826687" y="4009813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AE935AD-2158-2042-92A8-D22EF1B89BC1}"/>
                </a:ext>
              </a:extLst>
            </p:cNvPr>
            <p:cNvCxnSpPr>
              <a:cxnSpLocks/>
              <a:stCxn id="85" idx="0"/>
              <a:endCxn id="93" idx="3"/>
            </p:cNvCxnSpPr>
            <p:nvPr/>
          </p:nvCxnSpPr>
          <p:spPr>
            <a:xfrm flipV="1">
              <a:off x="7282565" y="4882185"/>
              <a:ext cx="185604" cy="37556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3C55A7C-7BF2-A441-A9E4-2679D400EFDD}"/>
                </a:ext>
              </a:extLst>
            </p:cNvPr>
            <p:cNvCxnSpPr>
              <a:cxnSpLocks/>
              <a:stCxn id="89" idx="0"/>
              <a:endCxn id="90" idx="5"/>
            </p:cNvCxnSpPr>
            <p:nvPr/>
          </p:nvCxnSpPr>
          <p:spPr>
            <a:xfrm flipH="1" flipV="1">
              <a:off x="8072538" y="4255664"/>
              <a:ext cx="178705" cy="38106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BC32FFA-FBDE-0046-AD7D-1CB85228FAB7}"/>
                </a:ext>
              </a:extLst>
            </p:cNvPr>
            <p:cNvSpPr/>
            <p:nvPr/>
          </p:nvSpPr>
          <p:spPr>
            <a:xfrm>
              <a:off x="7425988" y="4636334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C8ACB2F-45FF-4D43-A453-F64243180080}"/>
                </a:ext>
              </a:extLst>
            </p:cNvPr>
            <p:cNvCxnSpPr>
              <a:cxnSpLocks/>
              <a:stCxn id="93" idx="7"/>
              <a:endCxn id="90" idx="3"/>
            </p:cNvCxnSpPr>
            <p:nvPr/>
          </p:nvCxnSpPr>
          <p:spPr>
            <a:xfrm flipV="1">
              <a:off x="7671839" y="4255664"/>
              <a:ext cx="197029" cy="42285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088912-CDD4-3946-9E8E-C2B9DC4BF0C7}"/>
                </a:ext>
              </a:extLst>
            </p:cNvPr>
            <p:cNvSpPr/>
            <p:nvPr/>
          </p:nvSpPr>
          <p:spPr>
            <a:xfrm>
              <a:off x="7754679" y="5255694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D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CFDD646-389F-B345-B748-854D40EB5DB0}"/>
                </a:ext>
              </a:extLst>
            </p:cNvPr>
            <p:cNvCxnSpPr>
              <a:cxnSpLocks/>
              <a:stCxn id="95" idx="0"/>
              <a:endCxn id="93" idx="5"/>
            </p:cNvCxnSpPr>
            <p:nvPr/>
          </p:nvCxnSpPr>
          <p:spPr>
            <a:xfrm flipH="1" flipV="1">
              <a:off x="7671839" y="4882185"/>
              <a:ext cx="190852" cy="373509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896FE5D-4AE5-0140-98D8-EC171ACF35A6}"/>
                </a:ext>
              </a:extLst>
            </p:cNvPr>
            <p:cNvSpPr/>
            <p:nvPr/>
          </p:nvSpPr>
          <p:spPr>
            <a:xfrm>
              <a:off x="6480499" y="4540377"/>
              <a:ext cx="43693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A’’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B257C30-FACB-B74F-8556-86AE80B70541}"/>
                </a:ext>
              </a:extLst>
            </p:cNvPr>
            <p:cNvCxnSpPr>
              <a:cxnSpLocks/>
              <a:stCxn id="99" idx="3"/>
              <a:endCxn id="97" idx="0"/>
            </p:cNvCxnSpPr>
            <p:nvPr/>
          </p:nvCxnSpPr>
          <p:spPr>
            <a:xfrm flipH="1">
              <a:off x="6698966" y="4206239"/>
              <a:ext cx="155067" cy="3341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E59690-D590-6941-98B2-04B0499F7374}"/>
                </a:ext>
              </a:extLst>
            </p:cNvPr>
            <p:cNvSpPr/>
            <p:nvPr/>
          </p:nvSpPr>
          <p:spPr>
            <a:xfrm>
              <a:off x="6811852" y="3960388"/>
              <a:ext cx="288032" cy="288032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D601484-CE7F-5A40-A3D2-4128A5D0EDAA}"/>
                </a:ext>
              </a:extLst>
            </p:cNvPr>
            <p:cNvSpPr/>
            <p:nvPr/>
          </p:nvSpPr>
          <p:spPr>
            <a:xfrm>
              <a:off x="7063657" y="4540377"/>
              <a:ext cx="216024" cy="27003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</a:rPr>
                <a:t>E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917BADD-DE14-E548-A37B-DBF81C6C5632}"/>
                </a:ext>
              </a:extLst>
            </p:cNvPr>
            <p:cNvCxnSpPr>
              <a:cxnSpLocks/>
              <a:stCxn id="104" idx="0"/>
              <a:endCxn id="99" idx="5"/>
            </p:cNvCxnSpPr>
            <p:nvPr/>
          </p:nvCxnSpPr>
          <p:spPr>
            <a:xfrm flipH="1" flipV="1">
              <a:off x="7057703" y="4206239"/>
              <a:ext cx="113966" cy="33413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271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SS-Tree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23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6"/>
            <a:ext cx="8897874" cy="555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</p:txBody>
      </p:sp>
      <p:pic>
        <p:nvPicPr>
          <p:cNvPr id="6" name="Picture 5" descr="A picture containing chain&#10;&#10;Description automatically generated">
            <a:extLst>
              <a:ext uri="{FF2B5EF4-FFF2-40B4-BE49-F238E27FC236}">
                <a16:creationId xmlns:a16="http://schemas.microsoft.com/office/drawing/2014/main" id="{E17432A0-FF3D-A24F-BB93-E185A05EE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579102"/>
            <a:ext cx="3595855" cy="1500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22D4E81D-5539-7542-92E9-43746EE08E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1304746"/>
                <a:ext cx="7200800" cy="55505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spcBef>
                    <a:spcPts val="2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spcBef>
                    <a:spcPts val="6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The nearest neighbor query region is a hypersphere rather than a hyperrectangle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Minimum Bounding Hyperspheres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Centroid and Radius</a:t>
                </a:r>
              </a:p>
              <a:p>
                <a:pPr lvl="2" fontAlgn="auto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GB" sz="2378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-107" charset="2"/>
                      </a:rPr>
                      <m:t>𝑑</m:t>
                    </m:r>
                    <m:r>
                      <a:rPr lang="en-GB" sz="2378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-107" charset="2"/>
                      </a:rPr>
                      <m:t>+1</m:t>
                    </m:r>
                  </m:oMath>
                </a14:m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 values to represent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Overflow</a:t>
                </a:r>
              </a:p>
              <a:p>
                <a:pPr lvl="2"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Reinsert the ones farthest from the centroid, and adjust the centroid and radius</a:t>
                </a:r>
              </a:p>
              <a:p>
                <a:pPr lvl="1" fontAlgn="auto">
                  <a:spcAft>
                    <a:spcPts val="0"/>
                  </a:spcAft>
                </a:pPr>
                <a:r>
                  <a:rPr lang="en-GB" sz="2378" dirty="0">
                    <a:solidFill>
                      <a:schemeClr val="tx1"/>
                    </a:solidFill>
                    <a:sym typeface="Symbol" pitchFamily="-107" charset="2"/>
                  </a:rPr>
                  <a:t>Computing with hypersphere is more complex than MBR</a:t>
                </a:r>
              </a:p>
            </p:txBody>
          </p:sp>
        </mc:Choice>
        <mc:Fallback xmlns=""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22D4E81D-5539-7542-92E9-43746EE0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04746"/>
                <a:ext cx="7200800" cy="5550524"/>
              </a:xfrm>
              <a:prstGeom prst="rect">
                <a:avLst/>
              </a:prstGeom>
              <a:blipFill>
                <a:blip r:embed="rId6"/>
                <a:stretch>
                  <a:fillRect l="-352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90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80"/>
    </mc:Choice>
    <mc:Fallback xmlns="">
      <p:transition spd="slow" advTm="16188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7556313" cy="1116106"/>
          </a:xfrm>
        </p:spPr>
        <p:txBody>
          <a:bodyPr/>
          <a:lstStyle/>
          <a:p>
            <a:r>
              <a:rPr lang="en-US" dirty="0"/>
              <a:t>TV-Tree</a:t>
            </a: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EF0BE-6B35-C246-8765-F2258F999127}" type="slidenum">
              <a:rPr lang="zh-CN" altLang="en-AU" smtClean="0"/>
              <a:pPr/>
              <a:t>24</a:t>
            </a:fld>
            <a:endParaRPr lang="en-AU" altLang="zh-C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F6C225D-0135-B243-87A1-C2CFC6768EF2}"/>
              </a:ext>
            </a:extLst>
          </p:cNvPr>
          <p:cNvSpPr txBox="1">
            <a:spLocks noChangeArrowheads="1"/>
          </p:cNvSpPr>
          <p:nvPr/>
        </p:nvSpPr>
        <p:spPr>
          <a:xfrm>
            <a:off x="498662" y="1307476"/>
            <a:ext cx="8897874" cy="555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22D4E81D-5539-7542-92E9-43746EE08ED7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304746"/>
            <a:ext cx="8064896" cy="5220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Limit the number of attributes that are tested at each level of the index hierarchy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Dimensions / Attributes have different importance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Detect with PCA (Principal Component Analysis )</a:t>
            </a: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Use the ones have high discrimination power</a:t>
            </a:r>
          </a:p>
          <a:p>
            <a:pPr lvl="2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When some of the attributes become less powerful in discrimination, replace them with other attributes</a:t>
            </a:r>
          </a:p>
          <a:p>
            <a:pPr lvl="1" fontAlgn="auto">
              <a:spcAft>
                <a:spcPts val="0"/>
              </a:spcAft>
            </a:pPr>
            <a:endParaRPr lang="en-GB" sz="2378" dirty="0">
              <a:solidFill>
                <a:schemeClr val="tx1"/>
              </a:solidFill>
              <a:sym typeface="Symbol" pitchFamily="-107" charset="2"/>
            </a:endParaRPr>
          </a:p>
          <a:p>
            <a:pPr lvl="1" fontAlgn="auto">
              <a:spcAft>
                <a:spcPts val="0"/>
              </a:spcAft>
            </a:pPr>
            <a:r>
              <a:rPr lang="en-GB" sz="2378" dirty="0">
                <a:solidFill>
                  <a:schemeClr val="tx1"/>
                </a:solidFill>
                <a:sym typeface="Symbol" pitchFamily="-107" charset="2"/>
              </a:rPr>
              <a:t>When all the attributes are used, TV-Tree is reduced to R-Tree / SS-Tree</a:t>
            </a:r>
          </a:p>
        </p:txBody>
      </p:sp>
    </p:spTree>
    <p:extLst>
      <p:ext uri="{BB962C8B-B14F-4D97-AF65-F5344CB8AC3E}">
        <p14:creationId xmlns:p14="http://schemas.microsoft.com/office/powerpoint/2010/main" val="361735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26"/>
    </mc:Choice>
    <mc:Fallback xmlns="">
      <p:transition spd="slow" advTm="1837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Pyramid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3" y="1295400"/>
                <a:ext cx="7241879" cy="49530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Observation</a:t>
                </a:r>
              </a:p>
              <a:p>
                <a:pPr lvl="1"/>
                <a:r>
                  <a:rPr lang="en-US" sz="1800" dirty="0"/>
                  <a:t>Most of the data lies close to the boundary of the dataspace</a:t>
                </a:r>
              </a:p>
              <a:p>
                <a:r>
                  <a:rPr lang="en-US" sz="2000" dirty="0"/>
                  <a:t>Divide the data space such that the resulting partitions are shaped like peels of an onion</a:t>
                </a:r>
              </a:p>
              <a:p>
                <a:pPr lvl="1"/>
                <a:r>
                  <a:rPr lang="en-US" sz="1800" dirty="0"/>
                  <a:t>Such that typical window query will not overlap all the nodes</a:t>
                </a:r>
              </a:p>
              <a:p>
                <a:pPr lvl="1"/>
                <a:r>
                  <a:rPr lang="en-US" sz="1800" dirty="0"/>
                  <a:t>Divide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-D space into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 pyramids having the center point </a:t>
                </a:r>
                <a:r>
                  <a:rPr lang="en-AU" sz="1800" dirty="0"/>
                  <a:t>(0.5,  0.5,…, 0.5)</a:t>
                </a:r>
                <a:r>
                  <a:rPr lang="en-US" sz="1800" dirty="0"/>
                  <a:t> of the space as their top</a:t>
                </a:r>
              </a:p>
              <a:p>
                <a:pPr lvl="2"/>
                <a:r>
                  <a:rPr lang="en-US" sz="1600" dirty="0"/>
                  <a:t>The d-1 surface is the base</a:t>
                </a:r>
              </a:p>
              <a:p>
                <a:pPr lvl="1"/>
                <a:r>
                  <a:rPr lang="en-US" sz="1800" dirty="0"/>
                  <a:t>Each pyramid is divided into several partitions</a:t>
                </a:r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3" y="1295400"/>
                <a:ext cx="7241879" cy="4953000"/>
              </a:xfrm>
              <a:blipFill>
                <a:blip r:embed="rId5"/>
                <a:stretch>
                  <a:fillRect l="-175"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6DAFC-05CD-9843-B8F9-5D51F47BA6F4}"/>
              </a:ext>
            </a:extLst>
          </p:cNvPr>
          <p:cNvSpPr txBox="1"/>
          <p:nvPr/>
        </p:nvSpPr>
        <p:spPr>
          <a:xfrm>
            <a:off x="0" y="6502901"/>
            <a:ext cx="7914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[1] The Pyramid -Technique: Towards Breaking the Curse of Dimensionality,</a:t>
            </a:r>
            <a:r>
              <a:rPr lang="zh-CN" altLang="en-US" sz="1600" dirty="0"/>
              <a:t> </a:t>
            </a:r>
            <a:r>
              <a:rPr lang="en-US" altLang="zh-CN" sz="1600" dirty="0"/>
              <a:t>SIGMOD, 1998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3D0AE1-036A-4D86-BBD9-25BFB17BCCCB}"/>
              </a:ext>
            </a:extLst>
          </p:cNvPr>
          <p:cNvGrpSpPr/>
          <p:nvPr/>
        </p:nvGrpSpPr>
        <p:grpSpPr>
          <a:xfrm>
            <a:off x="2935159" y="4589066"/>
            <a:ext cx="1800576" cy="1800200"/>
            <a:chOff x="1187248" y="4077072"/>
            <a:chExt cx="1800576" cy="1800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AF20FB-B98D-4B7E-A6D4-7922BA853F0A}"/>
                </a:ext>
              </a:extLst>
            </p:cNvPr>
            <p:cNvSpPr/>
            <p:nvPr/>
          </p:nvSpPr>
          <p:spPr>
            <a:xfrm>
              <a:off x="1187624" y="4077072"/>
              <a:ext cx="1800200" cy="18002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B124308-B8D5-456B-B145-F557E5B9E7C5}"/>
                </a:ext>
              </a:extLst>
            </p:cNvPr>
            <p:cNvCxnSpPr/>
            <p:nvPr/>
          </p:nvCxnSpPr>
          <p:spPr>
            <a:xfrm>
              <a:off x="1187436" y="4077072"/>
              <a:ext cx="1800388" cy="180020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7C6C2B-3121-438F-AEA2-D67BB41ABF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7248" y="4088606"/>
              <a:ext cx="1800576" cy="178866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C454400-6663-4C1D-B3C0-59122082C4D5}"/>
                </a:ext>
              </a:extLst>
            </p:cNvPr>
            <p:cNvSpPr/>
            <p:nvPr/>
          </p:nvSpPr>
          <p:spPr>
            <a:xfrm>
              <a:off x="1189187" y="4967622"/>
              <a:ext cx="1798637" cy="909650"/>
            </a:xfrm>
            <a:prstGeom prst="triangle">
              <a:avLst>
                <a:gd name="adj" fmla="val 5029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D94B0-43B5-444C-B9B8-650BA7A4E87E}"/>
              </a:ext>
            </a:extLst>
          </p:cNvPr>
          <p:cNvGrpSpPr/>
          <p:nvPr/>
        </p:nvGrpSpPr>
        <p:grpSpPr>
          <a:xfrm>
            <a:off x="5419811" y="5479616"/>
            <a:ext cx="1800200" cy="864096"/>
            <a:chOff x="3671900" y="4967622"/>
            <a:chExt cx="1800200" cy="864096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7F2F55-E8F4-4E81-8B56-8A1A59C00BC5}"/>
                </a:ext>
              </a:extLst>
            </p:cNvPr>
            <p:cNvSpPr/>
            <p:nvPr/>
          </p:nvSpPr>
          <p:spPr>
            <a:xfrm>
              <a:off x="3671900" y="4967622"/>
              <a:ext cx="1800200" cy="864096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CE29E2-6FDF-4543-9F5C-C662017E676B}"/>
                </a:ext>
              </a:extLst>
            </p:cNvPr>
            <p:cNvCxnSpPr>
              <a:stCxn id="17" idx="1"/>
              <a:endCxn id="17" idx="5"/>
            </p:cNvCxnSpPr>
            <p:nvPr/>
          </p:nvCxnSpPr>
          <p:spPr>
            <a:xfrm>
              <a:off x="4121950" y="5399670"/>
              <a:ext cx="9001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1CB749F-4DFB-49FF-918D-5899F4A7ABC0}"/>
                </a:ext>
              </a:extLst>
            </p:cNvPr>
            <p:cNvCxnSpPr>
              <a:cxnSpLocks/>
            </p:cNvCxnSpPr>
            <p:nvPr/>
          </p:nvCxnSpPr>
          <p:spPr>
            <a:xfrm>
              <a:off x="3882721" y="5617815"/>
              <a:ext cx="1337351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575D549-2D62-4F84-B1FD-297AAC12012F}"/>
                </a:ext>
              </a:extLst>
            </p:cNvPr>
            <p:cNvCxnSpPr>
              <a:cxnSpLocks/>
            </p:cNvCxnSpPr>
            <p:nvPr/>
          </p:nvCxnSpPr>
          <p:spPr>
            <a:xfrm>
              <a:off x="4301970" y="5229200"/>
              <a:ext cx="54006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EFEDD3-9DB6-4D6B-B988-3ADD0360FA03}"/>
              </a:ext>
            </a:extLst>
          </p:cNvPr>
          <p:cNvCxnSpPr>
            <a:cxnSpLocks/>
          </p:cNvCxnSpPr>
          <p:nvPr/>
        </p:nvCxnSpPr>
        <p:spPr>
          <a:xfrm>
            <a:off x="2359095" y="5226050"/>
            <a:ext cx="1368152" cy="253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9990319-32E9-4519-9641-4208BB1B7E5D}"/>
              </a:ext>
            </a:extLst>
          </p:cNvPr>
          <p:cNvSpPr txBox="1"/>
          <p:nvPr/>
        </p:nvSpPr>
        <p:spPr>
          <a:xfrm>
            <a:off x="1216245" y="5026607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+mn-lt"/>
              </a:rPr>
              <a:t>Center 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1070E6-C482-42B8-841F-AE42256EC21A}"/>
              </a:ext>
            </a:extLst>
          </p:cNvPr>
          <p:cNvSpPr txBox="1"/>
          <p:nvPr/>
        </p:nvSpPr>
        <p:spPr>
          <a:xfrm>
            <a:off x="4951383" y="490580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+mn-lt"/>
              </a:rPr>
              <a:t>Pyramid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C6C3FD-B436-4F0E-8CE5-5AF99270CE5F}"/>
              </a:ext>
            </a:extLst>
          </p:cNvPr>
          <p:cNvCxnSpPr>
            <a:cxnSpLocks/>
          </p:cNvCxnSpPr>
          <p:nvPr/>
        </p:nvCxnSpPr>
        <p:spPr>
          <a:xfrm flipH="1">
            <a:off x="4409760" y="5180495"/>
            <a:ext cx="757647" cy="731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F367A2-91A5-4DD4-950D-61194E77EEF8}"/>
              </a:ext>
            </a:extLst>
          </p:cNvPr>
          <p:cNvCxnSpPr>
            <a:cxnSpLocks/>
          </p:cNvCxnSpPr>
          <p:nvPr/>
        </p:nvCxnSpPr>
        <p:spPr>
          <a:xfrm>
            <a:off x="5378630" y="5195176"/>
            <a:ext cx="497529" cy="55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B69078E-02EF-4E99-B9FD-44FA3E444A54}"/>
              </a:ext>
            </a:extLst>
          </p:cNvPr>
          <p:cNvSpPr txBox="1"/>
          <p:nvPr/>
        </p:nvSpPr>
        <p:spPr>
          <a:xfrm>
            <a:off x="7214800" y="543341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+mn-lt"/>
              </a:rPr>
              <a:t>Partition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64A994-87C1-4C6D-A2B5-FBF39CF4E71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6401866" y="5587306"/>
            <a:ext cx="812934" cy="24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410415-11D4-4186-9EA3-7F51DFFFDA4A}"/>
              </a:ext>
            </a:extLst>
          </p:cNvPr>
          <p:cNvSpPr txBox="1"/>
          <p:nvPr/>
        </p:nvSpPr>
        <p:spPr>
          <a:xfrm>
            <a:off x="764197" y="6079194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d-1 dimensional surface</a:t>
            </a:r>
            <a:endParaRPr lang="en-AU" sz="1400" dirty="0">
              <a:latin typeface="+mn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F618E4-0132-486E-909F-42F81775D065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806310" y="5679059"/>
            <a:ext cx="1083293" cy="400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C62DBBB-2EE9-F245-B261-CA5CF465E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135" y="2431668"/>
            <a:ext cx="1313329" cy="13133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33ED665-8866-424D-8980-A3536E32B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0757" y="3942144"/>
            <a:ext cx="1606981" cy="1313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85"/>
    </mc:Choice>
    <mc:Fallback xmlns="">
      <p:transition spd="slow" advTm="12598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Pyramid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5649" y="1296243"/>
                <a:ext cx="9114086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Pyramid Numbering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The dimensional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AU" sz="1800" dirty="0"/>
                  <a:t>that has the maximum deviation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</a:rPr>
                      <m:t>|0.5−</m:t>
                    </m:r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8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   , 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AU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AU" sz="1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&lt;0.5</m:t>
                            </m:r>
                          </m:e>
                          <m:e>
                            <m:sSub>
                              <m:sSubPr>
                                <m:ctrlP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AU" sz="18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,, 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AU" sz="18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AU" sz="1800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AU" dirty="0"/>
                  <a:t>Height of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The distance from the point to the center according to dimension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0.5−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49" y="1296243"/>
                <a:ext cx="9114086" cy="4953000"/>
              </a:xfrm>
              <a:blipFill>
                <a:blip r:embed="rId5"/>
                <a:stretch>
                  <a:fillRect l="-468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26</a:t>
            </a:fld>
            <a:endParaRPr lang="en-AU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186F66-FE06-4F6C-A0DD-F616D64E4C26}"/>
              </a:ext>
            </a:extLst>
          </p:cNvPr>
          <p:cNvGrpSpPr/>
          <p:nvPr/>
        </p:nvGrpSpPr>
        <p:grpSpPr>
          <a:xfrm>
            <a:off x="755576" y="4356520"/>
            <a:ext cx="2573172" cy="2375022"/>
            <a:chOff x="1175352" y="4012468"/>
            <a:chExt cx="2573172" cy="23750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3D0AE1-036A-4D86-BBD9-25BFB17BCCCB}"/>
                </a:ext>
              </a:extLst>
            </p:cNvPr>
            <p:cNvGrpSpPr/>
            <p:nvPr/>
          </p:nvGrpSpPr>
          <p:grpSpPr>
            <a:xfrm>
              <a:off x="1547664" y="4293096"/>
              <a:ext cx="1802139" cy="1800200"/>
              <a:chOff x="1187248" y="4077072"/>
              <a:chExt cx="1802139" cy="18002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AF20FB-B98D-4B7E-A6D4-7922BA853F0A}"/>
                  </a:ext>
                </a:extLst>
              </p:cNvPr>
              <p:cNvSpPr/>
              <p:nvPr/>
            </p:nvSpPr>
            <p:spPr>
              <a:xfrm>
                <a:off x="1187624" y="4077072"/>
                <a:ext cx="1800200" cy="18002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B124308-B8D5-456B-B145-F557E5B9E7C5}"/>
                  </a:ext>
                </a:extLst>
              </p:cNvPr>
              <p:cNvCxnSpPr/>
              <p:nvPr/>
            </p:nvCxnSpPr>
            <p:spPr>
              <a:xfrm>
                <a:off x="1187436" y="4077072"/>
                <a:ext cx="1800388" cy="180020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F7C6C2B-3121-438F-AEA2-D67BB41ABF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7248" y="4088606"/>
                <a:ext cx="1800576" cy="1788666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0C454400-6663-4C1D-B3C0-59122082C4D5}"/>
                  </a:ext>
                </a:extLst>
              </p:cNvPr>
              <p:cNvSpPr/>
              <p:nvPr/>
            </p:nvSpPr>
            <p:spPr>
              <a:xfrm>
                <a:off x="1189187" y="5013176"/>
                <a:ext cx="1800200" cy="864096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3AB06C-60D1-4261-AB0C-A391CEA5E0DD}"/>
                    </a:ext>
                  </a:extLst>
                </p:cNvPr>
                <p:cNvSpPr txBox="1"/>
                <p:nvPr/>
              </p:nvSpPr>
              <p:spPr>
                <a:xfrm>
                  <a:off x="1409413" y="5023502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3AB06C-60D1-4261-AB0C-A391CEA5E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413" y="5023502"/>
                  <a:ext cx="84189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96A82E-AE03-4B1F-BE10-56EFB21DEE19}"/>
                    </a:ext>
                  </a:extLst>
                </p:cNvPr>
                <p:cNvSpPr txBox="1"/>
                <p:nvPr/>
              </p:nvSpPr>
              <p:spPr>
                <a:xfrm>
                  <a:off x="2027003" y="5590161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96A82E-AE03-4B1F-BE10-56EFB21DE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003" y="5590161"/>
                  <a:ext cx="84189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AE1792-179B-44FC-A22C-AB997B8B884A}"/>
                    </a:ext>
                  </a:extLst>
                </p:cNvPr>
                <p:cNvSpPr txBox="1"/>
                <p:nvPr/>
              </p:nvSpPr>
              <p:spPr>
                <a:xfrm>
                  <a:off x="2705531" y="5039306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AE1792-179B-44FC-A22C-AB997B8B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531" y="5039306"/>
                  <a:ext cx="84189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16FA19-1D33-4D49-AC6D-43A6F420F825}"/>
                    </a:ext>
                  </a:extLst>
                </p:cNvPr>
                <p:cNvSpPr txBox="1"/>
                <p:nvPr/>
              </p:nvSpPr>
              <p:spPr>
                <a:xfrm>
                  <a:off x="2085395" y="4490240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16FA19-1D33-4D49-AC6D-43A6F420F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95" y="4490240"/>
                  <a:ext cx="84189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D482337-8CFF-49E4-8CE3-F04DA7F65E8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1549603" y="6084366"/>
              <a:ext cx="2110074" cy="893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68C9C2D-94D4-4B88-B934-0EB4081239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7664" y="4012468"/>
              <a:ext cx="9947" cy="207189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B046416-026A-4B41-87A8-597D10597979}"/>
                    </a:ext>
                  </a:extLst>
                </p:cNvPr>
                <p:cNvSpPr txBox="1"/>
                <p:nvPr/>
              </p:nvSpPr>
              <p:spPr>
                <a:xfrm>
                  <a:off x="3195261" y="6079713"/>
                  <a:ext cx="553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B046416-026A-4B41-87A8-597D10597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261" y="6079713"/>
                  <a:ext cx="553263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95ED8DE-5C02-4172-8983-F4BF30AFDDC1}"/>
                    </a:ext>
                  </a:extLst>
                </p:cNvPr>
                <p:cNvSpPr txBox="1"/>
                <p:nvPr/>
              </p:nvSpPr>
              <p:spPr>
                <a:xfrm>
                  <a:off x="1175352" y="4037208"/>
                  <a:ext cx="468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95ED8DE-5C02-4172-8983-F4BF30AFD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352" y="4037208"/>
                  <a:ext cx="468122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77354B-BAEE-4939-B24D-BC2BB6F75DF8}"/>
              </a:ext>
            </a:extLst>
          </p:cNvPr>
          <p:cNvGrpSpPr/>
          <p:nvPr/>
        </p:nvGrpSpPr>
        <p:grpSpPr>
          <a:xfrm>
            <a:off x="2977879" y="4715538"/>
            <a:ext cx="2780889" cy="2147373"/>
            <a:chOff x="3627691" y="4304630"/>
            <a:chExt cx="2780889" cy="214737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2E0C0B-7AD4-4147-BC7B-8AE405FF7F3A}"/>
                </a:ext>
              </a:extLst>
            </p:cNvPr>
            <p:cNvGrpSpPr/>
            <p:nvPr/>
          </p:nvGrpSpPr>
          <p:grpSpPr>
            <a:xfrm>
              <a:off x="4575995" y="4304630"/>
              <a:ext cx="1832585" cy="1800200"/>
              <a:chOff x="4575995" y="4304630"/>
              <a:chExt cx="1832585" cy="18002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320EC62-EF4B-4EAA-A78B-2346B53D0ED2}"/>
                  </a:ext>
                </a:extLst>
              </p:cNvPr>
              <p:cNvGrpSpPr/>
              <p:nvPr/>
            </p:nvGrpSpPr>
            <p:grpSpPr>
              <a:xfrm>
                <a:off x="4608004" y="4304630"/>
                <a:ext cx="1800576" cy="1800200"/>
                <a:chOff x="1187248" y="4077072"/>
                <a:chExt cx="1800576" cy="18002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09A6D18-029B-4A5A-B9D4-B074484965FD}"/>
                    </a:ext>
                  </a:extLst>
                </p:cNvPr>
                <p:cNvSpPr/>
                <p:nvPr/>
              </p:nvSpPr>
              <p:spPr>
                <a:xfrm>
                  <a:off x="1187624" y="4077072"/>
                  <a:ext cx="1800200" cy="180020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6037384-42FD-4156-B106-0B7C5479CC44}"/>
                    </a:ext>
                  </a:extLst>
                </p:cNvPr>
                <p:cNvCxnSpPr/>
                <p:nvPr/>
              </p:nvCxnSpPr>
              <p:spPr>
                <a:xfrm>
                  <a:off x="1187436" y="4077072"/>
                  <a:ext cx="1800388" cy="180020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3AC5C31-2261-4E42-A6D3-18D5A74CB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87248" y="4088606"/>
                  <a:ext cx="1800576" cy="17886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EE2EAF7-8165-4570-AD9F-6D3AFE9E9570}"/>
                  </a:ext>
                </a:extLst>
              </p:cNvPr>
              <p:cNvSpPr/>
              <p:nvPr/>
            </p:nvSpPr>
            <p:spPr>
              <a:xfrm>
                <a:off x="5711717" y="5744049"/>
                <a:ext cx="72008" cy="72008"/>
              </a:xfrm>
              <a:prstGeom prst="ellipse">
                <a:avLst/>
              </a:prstGeom>
              <a:ln w="3175"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B1AE53A-0926-4012-A02A-168ED6280106}"/>
                      </a:ext>
                    </a:extLst>
                  </p:cNvPr>
                  <p:cNvSpPr txBox="1"/>
                  <p:nvPr/>
                </p:nvSpPr>
                <p:spPr>
                  <a:xfrm>
                    <a:off x="5739071" y="5593374"/>
                    <a:ext cx="3489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AU" sz="1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B1AE53A-0926-4012-A02A-168ED6280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9071" y="5593374"/>
                    <a:ext cx="348941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1BFC061-B2A0-4B54-82A2-580ED0808D7E}"/>
                  </a:ext>
                </a:extLst>
              </p:cNvPr>
              <p:cNvCxnSpPr>
                <a:endCxn id="43" idx="2"/>
              </p:cNvCxnSpPr>
              <p:nvPr/>
            </p:nvCxnSpPr>
            <p:spPr>
              <a:xfrm>
                <a:off x="5508292" y="5229200"/>
                <a:ext cx="188" cy="875630"/>
              </a:xfrm>
              <a:prstGeom prst="line">
                <a:avLst/>
              </a:prstGeom>
              <a:ln w="2857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862F9A8-0ADB-45B4-9106-962556C69546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 flipH="1" flipV="1">
                <a:off x="4608380" y="5204730"/>
                <a:ext cx="899914" cy="24470"/>
              </a:xfrm>
              <a:prstGeom prst="line">
                <a:avLst/>
              </a:prstGeom>
              <a:ln w="2857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F6A61E1-69C8-467E-9A6F-B1A680B9C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7533" y="5803326"/>
                <a:ext cx="188" cy="301504"/>
              </a:xfrm>
              <a:prstGeom prst="line">
                <a:avLst/>
              </a:prstGeom>
              <a:ln w="2857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5A516A8-826A-4748-9DA0-A8B46E9F1A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5995" y="5780052"/>
                <a:ext cx="1155939" cy="0"/>
              </a:xfrm>
              <a:prstGeom prst="line">
                <a:avLst/>
              </a:prstGeom>
              <a:ln w="28575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00137E7-767C-409C-9D0F-12B616E74EE2}"/>
                    </a:ext>
                  </a:extLst>
                </p:cNvPr>
                <p:cNvSpPr txBox="1"/>
                <p:nvPr/>
              </p:nvSpPr>
              <p:spPr>
                <a:xfrm>
                  <a:off x="5153964" y="6144226"/>
                  <a:ext cx="10765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0" i="1" dirty="0" smtClean="0">
                            <a:latin typeface="Cambria Math" panose="02040503050406030204" pitchFamily="18" charset="0"/>
                          </a:rPr>
                          <m:t>|0.5− </m:t>
                        </m:r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1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00137E7-767C-409C-9D0F-12B616E74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964" y="6144226"/>
                  <a:ext cx="1076501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B2E2259-6592-430C-8762-A56DE64EE3D0}"/>
                    </a:ext>
                  </a:extLst>
                </p:cNvPr>
                <p:cNvSpPr txBox="1"/>
                <p:nvPr/>
              </p:nvSpPr>
              <p:spPr>
                <a:xfrm>
                  <a:off x="3627691" y="5323066"/>
                  <a:ext cx="10765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0" i="1" dirty="0" smtClean="0">
                            <a:latin typeface="Cambria Math" panose="02040503050406030204" pitchFamily="18" charset="0"/>
                          </a:rPr>
                          <m:t>|0.5− </m:t>
                        </m:r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1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B2E2259-6592-430C-8762-A56DE64EE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691" y="5323066"/>
                  <a:ext cx="1076501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5A244F-C923-4C7D-90DA-D60BC23C4D02}"/>
              </a:ext>
            </a:extLst>
          </p:cNvPr>
          <p:cNvCxnSpPr>
            <a:cxnSpLocks/>
          </p:cNvCxnSpPr>
          <p:nvPr/>
        </p:nvCxnSpPr>
        <p:spPr>
          <a:xfrm flipH="1" flipV="1">
            <a:off x="3956089" y="4432306"/>
            <a:ext cx="9947" cy="20718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7F93C4-2667-4A86-9FAF-09972F5AE739}"/>
                  </a:ext>
                </a:extLst>
              </p:cNvPr>
              <p:cNvSpPr txBox="1"/>
              <p:nvPr/>
            </p:nvSpPr>
            <p:spPr>
              <a:xfrm>
                <a:off x="3583777" y="4457046"/>
                <a:ext cx="468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7F93C4-2667-4A86-9FAF-09972F5A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77" y="4457046"/>
                <a:ext cx="46812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A7B6501-E1BE-48FD-9526-AD201B720119}"/>
              </a:ext>
            </a:extLst>
          </p:cNvPr>
          <p:cNvCxnSpPr>
            <a:cxnSpLocks/>
          </p:cNvCxnSpPr>
          <p:nvPr/>
        </p:nvCxnSpPr>
        <p:spPr>
          <a:xfrm>
            <a:off x="3956089" y="6513374"/>
            <a:ext cx="2025945" cy="656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7C189D-91B8-4BB8-B31B-8B63FA4562EC}"/>
                  </a:ext>
                </a:extLst>
              </p:cNvPr>
              <p:cNvSpPr txBox="1"/>
              <p:nvPr/>
            </p:nvSpPr>
            <p:spPr>
              <a:xfrm>
                <a:off x="5601747" y="6519939"/>
                <a:ext cx="5532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AU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AU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7C189D-91B8-4BB8-B31B-8B63FA45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47" y="6519939"/>
                <a:ext cx="55326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23F6FFC-1D6D-431A-AE53-713A44405AA2}"/>
              </a:ext>
            </a:extLst>
          </p:cNvPr>
          <p:cNvGrpSpPr/>
          <p:nvPr/>
        </p:nvGrpSpPr>
        <p:grpSpPr>
          <a:xfrm>
            <a:off x="6456605" y="5544031"/>
            <a:ext cx="2171873" cy="946590"/>
            <a:chOff x="4057129" y="5231508"/>
            <a:chExt cx="2171873" cy="94659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1AAC4D-D237-4A88-9092-3B2927143F5B}"/>
                </a:ext>
              </a:extLst>
            </p:cNvPr>
            <p:cNvGrpSpPr/>
            <p:nvPr/>
          </p:nvGrpSpPr>
          <p:grpSpPr>
            <a:xfrm>
              <a:off x="4057129" y="5314002"/>
              <a:ext cx="1800200" cy="864096"/>
              <a:chOff x="3671900" y="4967622"/>
              <a:chExt cx="1800200" cy="864096"/>
            </a:xfrm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965A3ADD-F681-431D-9977-BD7BDF1A71B1}"/>
                  </a:ext>
                </a:extLst>
              </p:cNvPr>
              <p:cNvSpPr/>
              <p:nvPr/>
            </p:nvSpPr>
            <p:spPr>
              <a:xfrm>
                <a:off x="3671900" y="4967622"/>
                <a:ext cx="1800200" cy="864096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2224B0-0140-45EC-A9CE-4370F0FED69E}"/>
                  </a:ext>
                </a:extLst>
              </p:cNvPr>
              <p:cNvCxnSpPr>
                <a:stCxn id="80" idx="1"/>
                <a:endCxn id="80" idx="5"/>
              </p:cNvCxnSpPr>
              <p:nvPr/>
            </p:nvCxnSpPr>
            <p:spPr>
              <a:xfrm>
                <a:off x="4121950" y="5399670"/>
                <a:ext cx="9001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2971B97-6D16-4C34-AF20-09BF98839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2721" y="5617815"/>
                <a:ext cx="1337351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EF8E920-B484-4AF0-9D41-8CB44EA8A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1970" y="5229200"/>
                <a:ext cx="54006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56C2D5-DA21-412C-89B3-E9AFF01079D1}"/>
                </a:ext>
              </a:extLst>
            </p:cNvPr>
            <p:cNvSpPr/>
            <p:nvPr/>
          </p:nvSpPr>
          <p:spPr>
            <a:xfrm>
              <a:off x="5227259" y="5810648"/>
              <a:ext cx="72008" cy="72008"/>
            </a:xfrm>
            <a:prstGeom prst="ellipse">
              <a:avLst/>
            </a:prstGeom>
            <a:ln w="317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ACD3DB5-B73C-440E-BC83-A80F25909593}"/>
                    </a:ext>
                  </a:extLst>
                </p:cNvPr>
                <p:cNvSpPr txBox="1"/>
                <p:nvPr/>
              </p:nvSpPr>
              <p:spPr>
                <a:xfrm>
                  <a:off x="5816422" y="5631028"/>
                  <a:ext cx="3374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ACD3DB5-B73C-440E-BC83-A80F25909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422" y="5631028"/>
                  <a:ext cx="337400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CF60FFA-5582-4E28-8062-5BBF8403DB0E}"/>
                </a:ext>
              </a:extLst>
            </p:cNvPr>
            <p:cNvCxnSpPr>
              <a:cxnSpLocks/>
              <a:stCxn id="76" idx="1"/>
              <a:endCxn id="75" idx="7"/>
            </p:cNvCxnSpPr>
            <p:nvPr/>
          </p:nvCxnSpPr>
          <p:spPr>
            <a:xfrm flipH="1">
              <a:off x="5288722" y="5784917"/>
              <a:ext cx="527700" cy="3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ACC1B65-E9F9-42AB-8118-759E9385F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63263" y="5314002"/>
              <a:ext cx="1080" cy="4709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12E39A9-623A-4FA4-8D43-E9B4306B017B}"/>
                    </a:ext>
                  </a:extLst>
                </p:cNvPr>
                <p:cNvSpPr txBox="1"/>
                <p:nvPr/>
              </p:nvSpPr>
              <p:spPr>
                <a:xfrm>
                  <a:off x="5253607" y="5231508"/>
                  <a:ext cx="9753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/>
                    <a:t>h</a:t>
                  </a:r>
                  <a:r>
                    <a:rPr lang="en-AU" sz="1400" b="0" dirty="0"/>
                    <a:t>eight of </a:t>
                  </a:r>
                  <a14:m>
                    <m:oMath xmlns:m="http://schemas.openxmlformats.org/officeDocument/2006/math">
                      <m:r>
                        <a:rPr lang="en-AU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12E39A9-623A-4FA4-8D43-E9B4306B0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607" y="5231508"/>
                  <a:ext cx="975395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1875" t="-1961" b="-1960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03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19"/>
    </mc:Choice>
    <mc:Fallback xmlns="">
      <p:transition spd="slow" advTm="37011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Pyramid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8033966" cy="4953000"/>
              </a:xfrm>
            </p:spPr>
            <p:txBody>
              <a:bodyPr/>
              <a:lstStyle/>
              <a:p>
                <a:r>
                  <a:rPr lang="en-AU" dirty="0"/>
                  <a:t>Pyramid Value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Transform a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dirty="0"/>
                  <a:t>-dimensional point to a value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an integer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AU" dirty="0"/>
                  <a:t> is in range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[0, 0.5]</m:t>
                    </m:r>
                  </m:oMath>
                </a14:m>
                <a:endParaRPr lang="en-AU" dirty="0"/>
              </a:p>
              <a:p>
                <a:pPr lvl="2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AU" dirty="0"/>
                  <a:t> is in range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+0.5]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Values covered by different pyramids are disjoint</a:t>
                </a:r>
              </a:p>
              <a:p>
                <a:pPr lvl="1"/>
                <a:r>
                  <a:rPr lang="en-AU" dirty="0"/>
                  <a:t>Use B</a:t>
                </a:r>
                <a:r>
                  <a:rPr lang="en-AU" baseline="30000" dirty="0"/>
                  <a:t>+</a:t>
                </a:r>
                <a:r>
                  <a:rPr lang="en-AU" dirty="0"/>
                  <a:t>-Tree to index</a:t>
                </a:r>
              </a:p>
              <a:p>
                <a:pPr lvl="2"/>
                <a:r>
                  <a:rPr lang="en-AU" dirty="0"/>
                  <a:t>Easy to insert, delete, and update</a:t>
                </a:r>
              </a:p>
              <a:p>
                <a:pPr lvl="2"/>
                <a:r>
                  <a:rPr lang="en-AU" dirty="0"/>
                  <a:t>Nothing to prevent values from adjacent pyramids from residing in the same B</a:t>
                </a:r>
                <a:r>
                  <a:rPr lang="en-AU" baseline="30000" dirty="0"/>
                  <a:t>+</a:t>
                </a:r>
                <a:r>
                  <a:rPr lang="en-AU" dirty="0"/>
                  <a:t>-Tree leaf</a:t>
                </a:r>
              </a:p>
              <a:p>
                <a:pPr marL="457200" lvl="2" indent="0">
                  <a:buNone/>
                </a:pPr>
                <a:endParaRPr lang="en-AU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033966" cy="4953000"/>
              </a:xfrm>
              <a:blipFill>
                <a:blip r:embed="rId5"/>
                <a:stretch>
                  <a:fillRect l="-531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27</a:t>
            </a:fld>
            <a:endParaRPr lang="en-AU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186F66-FE06-4F6C-A0DD-F616D64E4C26}"/>
              </a:ext>
            </a:extLst>
          </p:cNvPr>
          <p:cNvGrpSpPr/>
          <p:nvPr/>
        </p:nvGrpSpPr>
        <p:grpSpPr>
          <a:xfrm>
            <a:off x="3779912" y="4653136"/>
            <a:ext cx="2573172" cy="2375022"/>
            <a:chOff x="1175352" y="4012468"/>
            <a:chExt cx="2573172" cy="23750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3D0AE1-036A-4D86-BBD9-25BFB17BCCCB}"/>
                </a:ext>
              </a:extLst>
            </p:cNvPr>
            <p:cNvGrpSpPr/>
            <p:nvPr/>
          </p:nvGrpSpPr>
          <p:grpSpPr>
            <a:xfrm>
              <a:off x="1547664" y="4293096"/>
              <a:ext cx="1802139" cy="1800200"/>
              <a:chOff x="1187248" y="4077072"/>
              <a:chExt cx="1802139" cy="18002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AF20FB-B98D-4B7E-A6D4-7922BA853F0A}"/>
                  </a:ext>
                </a:extLst>
              </p:cNvPr>
              <p:cNvSpPr/>
              <p:nvPr/>
            </p:nvSpPr>
            <p:spPr>
              <a:xfrm>
                <a:off x="1187624" y="4077072"/>
                <a:ext cx="1800200" cy="18002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B124308-B8D5-456B-B145-F557E5B9E7C5}"/>
                  </a:ext>
                </a:extLst>
              </p:cNvPr>
              <p:cNvCxnSpPr/>
              <p:nvPr/>
            </p:nvCxnSpPr>
            <p:spPr>
              <a:xfrm>
                <a:off x="1187436" y="4077072"/>
                <a:ext cx="1800388" cy="180020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F7C6C2B-3121-438F-AEA2-D67BB41ABF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7248" y="4088606"/>
                <a:ext cx="1800576" cy="1788666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0C454400-6663-4C1D-B3C0-59122082C4D5}"/>
                  </a:ext>
                </a:extLst>
              </p:cNvPr>
              <p:cNvSpPr/>
              <p:nvPr/>
            </p:nvSpPr>
            <p:spPr>
              <a:xfrm>
                <a:off x="1189187" y="5013176"/>
                <a:ext cx="1800200" cy="864096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3AB06C-60D1-4261-AB0C-A391CEA5E0DD}"/>
                    </a:ext>
                  </a:extLst>
                </p:cNvPr>
                <p:cNvSpPr txBox="1"/>
                <p:nvPr/>
              </p:nvSpPr>
              <p:spPr>
                <a:xfrm>
                  <a:off x="1409413" y="5023502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3AB06C-60D1-4261-AB0C-A391CEA5E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413" y="5023502"/>
                  <a:ext cx="841897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96A82E-AE03-4B1F-BE10-56EFB21DEE19}"/>
                    </a:ext>
                  </a:extLst>
                </p:cNvPr>
                <p:cNvSpPr txBox="1"/>
                <p:nvPr/>
              </p:nvSpPr>
              <p:spPr>
                <a:xfrm>
                  <a:off x="2027003" y="5590161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496A82E-AE03-4B1F-BE10-56EFB21DE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003" y="5590161"/>
                  <a:ext cx="84189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AE1792-179B-44FC-A22C-AB997B8B884A}"/>
                    </a:ext>
                  </a:extLst>
                </p:cNvPr>
                <p:cNvSpPr txBox="1"/>
                <p:nvPr/>
              </p:nvSpPr>
              <p:spPr>
                <a:xfrm>
                  <a:off x="2705531" y="5039306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AE1792-179B-44FC-A22C-AB997B8B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531" y="5039306"/>
                  <a:ext cx="84189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16FA19-1D33-4D49-AC6D-43A6F420F825}"/>
                    </a:ext>
                  </a:extLst>
                </p:cNvPr>
                <p:cNvSpPr txBox="1"/>
                <p:nvPr/>
              </p:nvSpPr>
              <p:spPr>
                <a:xfrm>
                  <a:off x="2085395" y="4490240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16FA19-1D33-4D49-AC6D-43A6F420F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95" y="4490240"/>
                  <a:ext cx="841897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D482337-8CFF-49E4-8CE3-F04DA7F65E8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V="1">
              <a:off x="1549603" y="6084366"/>
              <a:ext cx="2110074" cy="893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68C9C2D-94D4-4B88-B934-0EB4081239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7664" y="4012468"/>
              <a:ext cx="9947" cy="207189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B046416-026A-4B41-87A8-597D10597979}"/>
                    </a:ext>
                  </a:extLst>
                </p:cNvPr>
                <p:cNvSpPr txBox="1"/>
                <p:nvPr/>
              </p:nvSpPr>
              <p:spPr>
                <a:xfrm>
                  <a:off x="3195261" y="6079713"/>
                  <a:ext cx="553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B046416-026A-4B41-87A8-597D10597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261" y="6079713"/>
                  <a:ext cx="553263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95ED8DE-5C02-4172-8983-F4BF30AFDDC1}"/>
                    </a:ext>
                  </a:extLst>
                </p:cNvPr>
                <p:cNvSpPr txBox="1"/>
                <p:nvPr/>
              </p:nvSpPr>
              <p:spPr>
                <a:xfrm>
                  <a:off x="1175352" y="4037208"/>
                  <a:ext cx="468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95ED8DE-5C02-4172-8983-F4BF30AFD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352" y="4037208"/>
                  <a:ext cx="468122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62389B-A575-4576-8C45-915FA86E0AD3}"/>
              </a:ext>
            </a:extLst>
          </p:cNvPr>
          <p:cNvGrpSpPr/>
          <p:nvPr/>
        </p:nvGrpSpPr>
        <p:grpSpPr>
          <a:xfrm>
            <a:off x="6757678" y="5735564"/>
            <a:ext cx="2171873" cy="946590"/>
            <a:chOff x="4057129" y="5231508"/>
            <a:chExt cx="2171873" cy="94659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A461A6-1F3E-489D-907E-7466B738FF9E}"/>
                </a:ext>
              </a:extLst>
            </p:cNvPr>
            <p:cNvGrpSpPr/>
            <p:nvPr/>
          </p:nvGrpSpPr>
          <p:grpSpPr>
            <a:xfrm>
              <a:off x="4057129" y="5314002"/>
              <a:ext cx="1800200" cy="864096"/>
              <a:chOff x="3671900" y="4967622"/>
              <a:chExt cx="1800200" cy="864096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FCDED88F-F90C-4DC6-B6DD-3A10FFF20E5D}"/>
                  </a:ext>
                </a:extLst>
              </p:cNvPr>
              <p:cNvSpPr/>
              <p:nvPr/>
            </p:nvSpPr>
            <p:spPr>
              <a:xfrm>
                <a:off x="3671900" y="4967622"/>
                <a:ext cx="1800200" cy="864096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313846-FB5C-40BC-9ECD-A9BDC65385AC}"/>
                  </a:ext>
                </a:extLst>
              </p:cNvPr>
              <p:cNvCxnSpPr>
                <a:stCxn id="35" idx="1"/>
                <a:endCxn id="35" idx="5"/>
              </p:cNvCxnSpPr>
              <p:nvPr/>
            </p:nvCxnSpPr>
            <p:spPr>
              <a:xfrm>
                <a:off x="4121950" y="5399670"/>
                <a:ext cx="9001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5C8598B-80C0-47BC-B305-03639683C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2721" y="5617815"/>
                <a:ext cx="1337351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DDE2404-33F1-441F-B14E-6E4BA004F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1970" y="5229200"/>
                <a:ext cx="54006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A11B79-31A9-45DB-893C-E9C57DF846DD}"/>
                </a:ext>
              </a:extLst>
            </p:cNvPr>
            <p:cNvSpPr/>
            <p:nvPr/>
          </p:nvSpPr>
          <p:spPr>
            <a:xfrm>
              <a:off x="5227259" y="5810648"/>
              <a:ext cx="72008" cy="72008"/>
            </a:xfrm>
            <a:prstGeom prst="ellipse">
              <a:avLst/>
            </a:prstGeom>
            <a:ln w="3175"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3F1DC5-5FFD-49F2-B6CE-4853C86ACA13}"/>
                    </a:ext>
                  </a:extLst>
                </p:cNvPr>
                <p:cNvSpPr txBox="1"/>
                <p:nvPr/>
              </p:nvSpPr>
              <p:spPr>
                <a:xfrm>
                  <a:off x="5816422" y="5631028"/>
                  <a:ext cx="3374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3F1DC5-5FFD-49F2-B6CE-4853C86AC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422" y="5631028"/>
                  <a:ext cx="33740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CC044B-37DB-4BCA-8E45-F1216B7CF040}"/>
                </a:ext>
              </a:extLst>
            </p:cNvPr>
            <p:cNvCxnSpPr>
              <a:cxnSpLocks/>
              <a:stCxn id="46" idx="1"/>
              <a:endCxn id="39" idx="7"/>
            </p:cNvCxnSpPr>
            <p:nvPr/>
          </p:nvCxnSpPr>
          <p:spPr>
            <a:xfrm flipH="1">
              <a:off x="5288722" y="5784917"/>
              <a:ext cx="527700" cy="3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8A2D213-8218-41A3-ACCC-F7A8DDCB88E7}"/>
                </a:ext>
              </a:extLst>
            </p:cNvPr>
            <p:cNvCxnSpPr>
              <a:cxnSpLocks/>
            </p:cNvCxnSpPr>
            <p:nvPr/>
          </p:nvCxnSpPr>
          <p:spPr>
            <a:xfrm>
              <a:off x="5263263" y="5314002"/>
              <a:ext cx="1080" cy="4709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7704A5A-411F-4C95-AFD4-E0622A640CBD}"/>
                    </a:ext>
                  </a:extLst>
                </p:cNvPr>
                <p:cNvSpPr txBox="1"/>
                <p:nvPr/>
              </p:nvSpPr>
              <p:spPr>
                <a:xfrm>
                  <a:off x="5253607" y="5231508"/>
                  <a:ext cx="9753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400" dirty="0"/>
                    <a:t>h</a:t>
                  </a:r>
                  <a:r>
                    <a:rPr lang="en-AU" sz="1400" b="0" dirty="0"/>
                    <a:t>eight of </a:t>
                  </a:r>
                  <a14:m>
                    <m:oMath xmlns:m="http://schemas.openxmlformats.org/officeDocument/2006/math">
                      <m:r>
                        <a:rPr lang="en-AU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7704A5A-411F-4C95-AFD4-E0622A640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607" y="5231508"/>
                  <a:ext cx="97539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875" t="-4000" b="-20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83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13"/>
    </mc:Choice>
    <mc:Fallback xmlns="">
      <p:transition spd="slow" advTm="20371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Pyramid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8682038" cy="4953000"/>
              </a:xfrm>
            </p:spPr>
            <p:txBody>
              <a:bodyPr/>
              <a:lstStyle/>
              <a:p>
                <a:r>
                  <a:rPr lang="en-AU" dirty="0"/>
                  <a:t>Query is complex</a:t>
                </a:r>
              </a:p>
              <a:p>
                <a:pPr lvl="1"/>
                <a:r>
                  <a:rPr lang="en-AU" dirty="0"/>
                  <a:t>Point Query: Compute the pyramid value and query the B</a:t>
                </a:r>
                <a:r>
                  <a:rPr lang="en-AU" baseline="30000" dirty="0"/>
                  <a:t>+</a:t>
                </a:r>
                <a:r>
                  <a:rPr lang="en-AU" dirty="0"/>
                  <a:t>-Tree </a:t>
                </a:r>
              </a:p>
              <a:p>
                <a:pPr lvl="1"/>
                <a:r>
                  <a:rPr lang="en-AU" dirty="0"/>
                  <a:t>R</a:t>
                </a:r>
                <a:r>
                  <a:rPr lang="en-US" altLang="zh-CN" dirty="0"/>
                  <a:t>ange Query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sub>
                        </m:sSub>
                        <m:r>
                          <a:rPr lang="en-AU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AU" altLang="zh-CN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AU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b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sub>
                        </m:sSub>
                        <m:r>
                          <a:rPr lang="en-AU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AU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b>
                                <m:r>
                                  <a:rPr lang="en-AU" altLang="zh-CN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/>
                  <a:t>Determine the affected pyramids</a:t>
                </a:r>
              </a:p>
              <a:p>
                <a:pPr lvl="3"/>
                <a:r>
                  <a:rPr lang="en-US" dirty="0"/>
                  <a:t>Transform one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-dimensional query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into an equivalent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1-dimensional range queries, one for each pyramid</a:t>
                </a:r>
              </a:p>
              <a:p>
                <a:pPr marL="800100" lvl="2" indent="-342900">
                  <a:buFont typeface="+mj-lt"/>
                  <a:buAutoNum type="arabicPeriod"/>
                </a:pPr>
                <a:r>
                  <a:rPr lang="en-US" dirty="0"/>
                  <a:t>Determine the ranges inside the pyramids</a:t>
                </a:r>
                <a:endParaRPr lang="en-AU" dirty="0"/>
              </a:p>
              <a:p>
                <a:pPr lvl="4"/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𝑙𝑜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h𝑖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</m:sub>
                    </m:sSub>
                  </m:oMath>
                </a14:m>
                <a:r>
                  <a:rPr lang="en-US" dirty="0"/>
                  <a:t>] for each pyramid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682038" cy="4953000"/>
              </a:xfrm>
              <a:blipFill>
                <a:blip r:embed="rId5"/>
                <a:stretch>
                  <a:fillRect l="-492" t="-862" r="-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28</a:t>
            </a:fld>
            <a:endParaRPr lang="en-AU"/>
          </a:p>
        </p:txBody>
      </p:sp>
      <p:grpSp>
        <p:nvGrpSpPr>
          <p:cNvPr id="47109" name="Group 47108">
            <a:extLst>
              <a:ext uri="{FF2B5EF4-FFF2-40B4-BE49-F238E27FC236}">
                <a16:creationId xmlns:a16="http://schemas.microsoft.com/office/drawing/2014/main" id="{DB55EF26-90A5-4B9A-B5F0-97CF21C2B9C9}"/>
              </a:ext>
            </a:extLst>
          </p:cNvPr>
          <p:cNvGrpSpPr/>
          <p:nvPr/>
        </p:nvGrpSpPr>
        <p:grpSpPr>
          <a:xfrm>
            <a:off x="2973024" y="4662500"/>
            <a:ext cx="2607402" cy="1800200"/>
            <a:chOff x="3345398" y="4933764"/>
            <a:chExt cx="2607402" cy="1800200"/>
          </a:xfrm>
        </p:grpSpPr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id="{3029FA24-CFBA-4435-A347-37D9E644B322}"/>
                </a:ext>
              </a:extLst>
            </p:cNvPr>
            <p:cNvSpPr/>
            <p:nvPr/>
          </p:nvSpPr>
          <p:spPr>
            <a:xfrm rot="5400000">
              <a:off x="4269715" y="5721189"/>
              <a:ext cx="891908" cy="216265"/>
            </a:xfrm>
            <a:prstGeom prst="trapezoid">
              <a:avLst>
                <a:gd name="adj" fmla="val 99725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165F00-0760-4B5A-8B9C-2B2C254C4E69}"/>
                </a:ext>
              </a:extLst>
            </p:cNvPr>
            <p:cNvGrpSpPr/>
            <p:nvPr/>
          </p:nvGrpSpPr>
          <p:grpSpPr>
            <a:xfrm>
              <a:off x="4152224" y="4933764"/>
              <a:ext cx="1800576" cy="1800200"/>
              <a:chOff x="1187248" y="4077072"/>
              <a:chExt cx="1800576" cy="1800200"/>
            </a:xfrm>
            <a:noFill/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8350E9-11CC-46A0-B68E-BBBC95DB4C02}"/>
                  </a:ext>
                </a:extLst>
              </p:cNvPr>
              <p:cNvSpPr/>
              <p:nvPr/>
            </p:nvSpPr>
            <p:spPr>
              <a:xfrm>
                <a:off x="1187624" y="4077072"/>
                <a:ext cx="1800200" cy="1800200"/>
              </a:xfrm>
              <a:prstGeom prst="rect">
                <a:avLst/>
              </a:prstGeom>
              <a:grp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55AA319-F7C8-4E0F-8818-36E9654C90DA}"/>
                  </a:ext>
                </a:extLst>
              </p:cNvPr>
              <p:cNvCxnSpPr/>
              <p:nvPr/>
            </p:nvCxnSpPr>
            <p:spPr>
              <a:xfrm>
                <a:off x="1187436" y="4077072"/>
                <a:ext cx="1800388" cy="1800200"/>
              </a:xfrm>
              <a:prstGeom prst="line">
                <a:avLst/>
              </a:prstGeom>
              <a:grpFill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A1229F7-CB53-46AD-8D22-BE203A68A9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7248" y="4088606"/>
                <a:ext cx="1800576" cy="1788666"/>
              </a:xfrm>
              <a:prstGeom prst="line">
                <a:avLst/>
              </a:prstGeom>
              <a:grpFill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B7B184A-36CB-473B-87B1-E09E6762E5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7201" y="5366423"/>
              <a:ext cx="4264" cy="94641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DBC2B22-B375-4190-94B9-9F58CECB7ACC}"/>
                </a:ext>
              </a:extLst>
            </p:cNvPr>
            <p:cNvCxnSpPr>
              <a:cxnSpLocks/>
            </p:cNvCxnSpPr>
            <p:nvPr/>
          </p:nvCxnSpPr>
          <p:spPr>
            <a:xfrm>
              <a:off x="4820702" y="5589240"/>
              <a:ext cx="0" cy="4588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B11171-79ED-4C22-826C-0DD00AE2ED76}"/>
                </a:ext>
              </a:extLst>
            </p:cNvPr>
            <p:cNvSpPr/>
            <p:nvPr/>
          </p:nvSpPr>
          <p:spPr>
            <a:xfrm>
              <a:off x="4591130" y="6064343"/>
              <a:ext cx="983488" cy="3911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92EA9D-4AFF-4517-B7BA-8756DDBEEFF2}"/>
                    </a:ext>
                  </a:extLst>
                </p:cNvPr>
                <p:cNvSpPr txBox="1"/>
                <p:nvPr/>
              </p:nvSpPr>
              <p:spPr>
                <a:xfrm>
                  <a:off x="3345398" y="5653673"/>
                  <a:ext cx="641073" cy="325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992EA9D-4AFF-4517-B7BA-8756DDBEE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8" y="5653673"/>
                  <a:ext cx="641073" cy="325282"/>
                </a:xfrm>
                <a:prstGeom prst="rect">
                  <a:avLst/>
                </a:prstGeom>
                <a:blipFill>
                  <a:blip r:embed="rId6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4162CEC-0F2E-4341-9667-AC7896ADB99C}"/>
                </a:ext>
              </a:extLst>
            </p:cNvPr>
            <p:cNvCxnSpPr>
              <a:cxnSpLocks/>
              <a:stCxn id="60" idx="3"/>
              <a:endCxn id="14" idx="2"/>
            </p:cNvCxnSpPr>
            <p:nvPr/>
          </p:nvCxnSpPr>
          <p:spPr>
            <a:xfrm>
              <a:off x="3986471" y="5816314"/>
              <a:ext cx="621066" cy="130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2465A3-5D53-4C67-8661-A74D9AE70945}"/>
                    </a:ext>
                  </a:extLst>
                </p:cNvPr>
                <p:cNvSpPr txBox="1"/>
                <p:nvPr/>
              </p:nvSpPr>
              <p:spPr>
                <a:xfrm>
                  <a:off x="4648460" y="4987269"/>
                  <a:ext cx="5753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AU" sz="1400" b="0" i="1" dirty="0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</m:sub>
                        </m:sSub>
                      </m:oMath>
                    </m:oMathPara>
                  </a14:m>
                  <a:endParaRPr lang="en-AU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72465A3-5D53-4C67-8661-A74D9AE70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460" y="4987269"/>
                  <a:ext cx="57535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13BEAC7-4C46-4AFF-8FA6-61E297A3932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 flipH="1">
              <a:off x="4819596" y="5295046"/>
              <a:ext cx="116539" cy="3292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26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254"/>
    </mc:Choice>
    <mc:Fallback xmlns="">
      <p:transition spd="slow" advTm="13125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Pyramid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8682038" cy="4953000"/>
          </a:xfrm>
        </p:spPr>
        <p:txBody>
          <a:bodyPr/>
          <a:lstStyle/>
          <a:p>
            <a:r>
              <a:rPr lang="en-AU" dirty="0"/>
              <a:t>The effectiveness is sensitive to query position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Require uniform distribution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D8C77-F01D-4E0F-AC4B-66BE621B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" y="5301209"/>
            <a:ext cx="1559438" cy="14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B33F7-569F-482D-9922-D919032EF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188" y="5301209"/>
            <a:ext cx="1559922" cy="1503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67456-8532-4AAE-BE4F-A67E4246B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56" y="5314343"/>
            <a:ext cx="1559438" cy="1490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F45D7C-A080-4264-9711-A94A991B6396}"/>
              </a:ext>
            </a:extLst>
          </p:cNvPr>
          <p:cNvGrpSpPr/>
          <p:nvPr/>
        </p:nvGrpSpPr>
        <p:grpSpPr>
          <a:xfrm>
            <a:off x="544589" y="2139904"/>
            <a:ext cx="1800576" cy="1800200"/>
            <a:chOff x="822916" y="2109788"/>
            <a:chExt cx="1800576" cy="180020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64F1E0E-4304-4842-851C-D2356E1DCC57}"/>
                </a:ext>
              </a:extLst>
            </p:cNvPr>
            <p:cNvSpPr/>
            <p:nvPr/>
          </p:nvSpPr>
          <p:spPr>
            <a:xfrm>
              <a:off x="1403648" y="3173525"/>
              <a:ext cx="639111" cy="165260"/>
            </a:xfrm>
            <a:prstGeom prst="trapezoid">
              <a:avLst>
                <a:gd name="adj" fmla="val 88198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61DD8AA8-939F-4B74-A7F3-82218744ACE0}"/>
                </a:ext>
              </a:extLst>
            </p:cNvPr>
            <p:cNvSpPr/>
            <p:nvPr/>
          </p:nvSpPr>
          <p:spPr>
            <a:xfrm rot="16200000">
              <a:off x="1599884" y="2980235"/>
              <a:ext cx="528775" cy="165260"/>
            </a:xfrm>
            <a:prstGeom prst="trapezoid">
              <a:avLst>
                <a:gd name="adj" fmla="val 99725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08919F-9F9A-459F-BF64-CEF249D393EE}"/>
                </a:ext>
              </a:extLst>
            </p:cNvPr>
            <p:cNvGrpSpPr/>
            <p:nvPr/>
          </p:nvGrpSpPr>
          <p:grpSpPr>
            <a:xfrm>
              <a:off x="822916" y="2109788"/>
              <a:ext cx="1800576" cy="1800200"/>
              <a:chOff x="4152224" y="4933764"/>
              <a:chExt cx="1800576" cy="1800200"/>
            </a:xfrm>
          </p:grpSpPr>
          <p:sp>
            <p:nvSpPr>
              <p:cNvPr id="22" name="Trapezoid 21">
                <a:extLst>
                  <a:ext uri="{FF2B5EF4-FFF2-40B4-BE49-F238E27FC236}">
                    <a16:creationId xmlns:a16="http://schemas.microsoft.com/office/drawing/2014/main" id="{722C0F82-5832-4CA6-B95E-CFBB02EA8254}"/>
                  </a:ext>
                </a:extLst>
              </p:cNvPr>
              <p:cNvSpPr/>
              <p:nvPr/>
            </p:nvSpPr>
            <p:spPr>
              <a:xfrm rot="5400000">
                <a:off x="4654213" y="5804212"/>
                <a:ext cx="528775" cy="165260"/>
              </a:xfrm>
              <a:prstGeom prst="trapezoid">
                <a:avLst>
                  <a:gd name="adj" fmla="val 99725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CCD9A0E-8A41-4B7E-8E06-35487A4B6D91}"/>
                  </a:ext>
                </a:extLst>
              </p:cNvPr>
              <p:cNvGrpSpPr/>
              <p:nvPr/>
            </p:nvGrpSpPr>
            <p:grpSpPr>
              <a:xfrm>
                <a:off x="4152224" y="4933764"/>
                <a:ext cx="1800576" cy="1800200"/>
                <a:chOff x="1187248" y="4077072"/>
                <a:chExt cx="1800576" cy="1800200"/>
              </a:xfrm>
              <a:noFill/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BAD38A0-A816-4B8C-8CBD-0BFFF0D53ACA}"/>
                    </a:ext>
                  </a:extLst>
                </p:cNvPr>
                <p:cNvSpPr/>
                <p:nvPr/>
              </p:nvSpPr>
              <p:spPr>
                <a:xfrm>
                  <a:off x="1187624" y="4077072"/>
                  <a:ext cx="1800200" cy="18002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6EF5B39-495A-4A30-8CA9-A34C7C238625}"/>
                    </a:ext>
                  </a:extLst>
                </p:cNvPr>
                <p:cNvCxnSpPr/>
                <p:nvPr/>
              </p:nvCxnSpPr>
              <p:spPr>
                <a:xfrm>
                  <a:off x="1187436" y="4077072"/>
                  <a:ext cx="1800388" cy="1800200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41B3200-71CE-4AC9-A95D-716E45636C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87248" y="4088606"/>
                  <a:ext cx="1800576" cy="1788666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6D0668-B31B-428C-B24E-A8600D9028CF}"/>
                  </a:ext>
                </a:extLst>
              </p:cNvPr>
              <p:cNvSpPr/>
              <p:nvPr/>
            </p:nvSpPr>
            <p:spPr>
              <a:xfrm>
                <a:off x="4853171" y="5760045"/>
                <a:ext cx="405837" cy="39118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7F69B2-6F9B-412F-A2FF-56133F20D403}"/>
              </a:ext>
            </a:extLst>
          </p:cNvPr>
          <p:cNvGrpSpPr/>
          <p:nvPr/>
        </p:nvGrpSpPr>
        <p:grpSpPr>
          <a:xfrm>
            <a:off x="2689365" y="2128009"/>
            <a:ext cx="1800576" cy="1800200"/>
            <a:chOff x="3306862" y="2121322"/>
            <a:chExt cx="1800576" cy="1800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90DD1083-2ACD-4382-9139-EB95E13E2786}"/>
                </a:ext>
              </a:extLst>
            </p:cNvPr>
            <p:cNvSpPr/>
            <p:nvPr/>
          </p:nvSpPr>
          <p:spPr>
            <a:xfrm>
              <a:off x="3434271" y="3376544"/>
              <a:ext cx="1550020" cy="416106"/>
            </a:xfrm>
            <a:prstGeom prst="trapezoid">
              <a:avLst>
                <a:gd name="adj" fmla="val 100847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210B34-6C64-4B86-8BFF-AC4A59623B91}"/>
                </a:ext>
              </a:extLst>
            </p:cNvPr>
            <p:cNvGrpSpPr/>
            <p:nvPr/>
          </p:nvGrpSpPr>
          <p:grpSpPr>
            <a:xfrm>
              <a:off x="3306862" y="2121322"/>
              <a:ext cx="1800576" cy="1800200"/>
              <a:chOff x="4152224" y="4933764"/>
              <a:chExt cx="1800576" cy="1800200"/>
            </a:xfrm>
          </p:grpSpPr>
          <p:sp>
            <p:nvSpPr>
              <p:cNvPr id="42" name="Trapezoid 41">
                <a:extLst>
                  <a:ext uri="{FF2B5EF4-FFF2-40B4-BE49-F238E27FC236}">
                    <a16:creationId xmlns:a16="http://schemas.microsoft.com/office/drawing/2014/main" id="{479C200E-4225-48A5-870E-0E25679F86B2}"/>
                  </a:ext>
                </a:extLst>
              </p:cNvPr>
              <p:cNvSpPr/>
              <p:nvPr/>
            </p:nvSpPr>
            <p:spPr>
              <a:xfrm rot="5400000">
                <a:off x="3937648" y="5703114"/>
                <a:ext cx="1236587" cy="243166"/>
              </a:xfrm>
              <a:prstGeom prst="trapezoid">
                <a:avLst>
                  <a:gd name="adj" fmla="val 99725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80D43C1-10D8-4675-ADFB-0A9168587309}"/>
                  </a:ext>
                </a:extLst>
              </p:cNvPr>
              <p:cNvGrpSpPr/>
              <p:nvPr/>
            </p:nvGrpSpPr>
            <p:grpSpPr>
              <a:xfrm>
                <a:off x="4152224" y="4933764"/>
                <a:ext cx="1800576" cy="1800200"/>
                <a:chOff x="1187248" y="4077072"/>
                <a:chExt cx="1800576" cy="1800200"/>
              </a:xfrm>
              <a:no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EECC6EF-E314-422C-9358-E208839E1CBF}"/>
                    </a:ext>
                  </a:extLst>
                </p:cNvPr>
                <p:cNvSpPr/>
                <p:nvPr/>
              </p:nvSpPr>
              <p:spPr>
                <a:xfrm>
                  <a:off x="1187624" y="4077072"/>
                  <a:ext cx="1800200" cy="18002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7C0EE48-50BC-49DB-98D5-106F1B82C45B}"/>
                    </a:ext>
                  </a:extLst>
                </p:cNvPr>
                <p:cNvCxnSpPr/>
                <p:nvPr/>
              </p:nvCxnSpPr>
              <p:spPr>
                <a:xfrm>
                  <a:off x="1187436" y="4077072"/>
                  <a:ext cx="1800388" cy="1800200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80B0388-889D-4BF2-8EBB-6A6D5B8E0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87248" y="4088606"/>
                  <a:ext cx="1800576" cy="1788666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395172D-7850-4A4C-B4ED-CAD0E3FE9B41}"/>
                  </a:ext>
                </a:extLst>
              </p:cNvPr>
              <p:cNvSpPr/>
              <p:nvPr/>
            </p:nvSpPr>
            <p:spPr>
              <a:xfrm>
                <a:off x="4450504" y="6199403"/>
                <a:ext cx="405837" cy="39118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3E816D-CA74-4D3B-96D3-4CC9DA4CDCB3}"/>
              </a:ext>
            </a:extLst>
          </p:cNvPr>
          <p:cNvGrpSpPr/>
          <p:nvPr/>
        </p:nvGrpSpPr>
        <p:grpSpPr>
          <a:xfrm>
            <a:off x="4853208" y="2128009"/>
            <a:ext cx="1800576" cy="1800200"/>
            <a:chOff x="6012160" y="2132856"/>
            <a:chExt cx="1800576" cy="1800200"/>
          </a:xfrm>
        </p:grpSpPr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3F4A4E0E-303B-4733-A089-6AFD1A15E94B}"/>
                </a:ext>
              </a:extLst>
            </p:cNvPr>
            <p:cNvSpPr/>
            <p:nvPr/>
          </p:nvSpPr>
          <p:spPr>
            <a:xfrm rot="16200000">
              <a:off x="6711482" y="2834244"/>
              <a:ext cx="1600454" cy="406807"/>
            </a:xfrm>
            <a:prstGeom prst="trapezoid">
              <a:avLst>
                <a:gd name="adj" fmla="val 100847"/>
              </a:avLst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1670FC-ABB8-4FC8-B13D-E56D6B5C3563}"/>
                </a:ext>
              </a:extLst>
            </p:cNvPr>
            <p:cNvGrpSpPr/>
            <p:nvPr/>
          </p:nvGrpSpPr>
          <p:grpSpPr>
            <a:xfrm>
              <a:off x="6012160" y="2132856"/>
              <a:ext cx="1800576" cy="1800200"/>
              <a:chOff x="4152224" y="4933764"/>
              <a:chExt cx="1800576" cy="1800200"/>
            </a:xfrm>
          </p:grpSpPr>
          <p:sp>
            <p:nvSpPr>
              <p:cNvPr id="50" name="Trapezoid 49">
                <a:extLst>
                  <a:ext uri="{FF2B5EF4-FFF2-40B4-BE49-F238E27FC236}">
                    <a16:creationId xmlns:a16="http://schemas.microsoft.com/office/drawing/2014/main" id="{A2E49C56-6F29-4727-9AF7-968E42DEA453}"/>
                  </a:ext>
                </a:extLst>
              </p:cNvPr>
              <p:cNvSpPr/>
              <p:nvPr/>
            </p:nvSpPr>
            <p:spPr>
              <a:xfrm rot="5400000">
                <a:off x="3937648" y="5703114"/>
                <a:ext cx="1236587" cy="243166"/>
              </a:xfrm>
              <a:prstGeom prst="trapezoid">
                <a:avLst>
                  <a:gd name="adj" fmla="val 99725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4C0FD28-55F1-40D8-B478-21C034DB243E}"/>
                  </a:ext>
                </a:extLst>
              </p:cNvPr>
              <p:cNvGrpSpPr/>
              <p:nvPr/>
            </p:nvGrpSpPr>
            <p:grpSpPr>
              <a:xfrm>
                <a:off x="4152224" y="4933764"/>
                <a:ext cx="1800576" cy="1800200"/>
                <a:chOff x="1187248" y="4077072"/>
                <a:chExt cx="1800576" cy="1800200"/>
              </a:xfrm>
              <a:no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C707063-1CEB-481C-8E1C-C01859961E6A}"/>
                    </a:ext>
                  </a:extLst>
                </p:cNvPr>
                <p:cNvSpPr/>
                <p:nvPr/>
              </p:nvSpPr>
              <p:spPr>
                <a:xfrm>
                  <a:off x="1187624" y="4077072"/>
                  <a:ext cx="1800200" cy="18002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E1B614E-9168-4B76-AC27-5B4DDC01A5B3}"/>
                    </a:ext>
                  </a:extLst>
                </p:cNvPr>
                <p:cNvCxnSpPr/>
                <p:nvPr/>
              </p:nvCxnSpPr>
              <p:spPr>
                <a:xfrm>
                  <a:off x="1187436" y="4077072"/>
                  <a:ext cx="1800388" cy="1800200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D5A0BF7-835C-462E-BC34-10A0D3EB0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87248" y="4088606"/>
                  <a:ext cx="1800576" cy="1788666"/>
                </a:xfrm>
                <a:prstGeom prst="line">
                  <a:avLst/>
                </a:prstGeom>
                <a:grpFill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72D576B-EEA6-40A2-B045-BAA815BF2421}"/>
                  </a:ext>
                </a:extLst>
              </p:cNvPr>
              <p:cNvSpPr/>
              <p:nvPr/>
            </p:nvSpPr>
            <p:spPr>
              <a:xfrm>
                <a:off x="4447896" y="5486753"/>
                <a:ext cx="211638" cy="5703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F478CF-BE42-4647-A94F-647C91736474}"/>
                </a:ext>
              </a:extLst>
            </p:cNvPr>
            <p:cNvSpPr/>
            <p:nvPr/>
          </p:nvSpPr>
          <p:spPr>
            <a:xfrm>
              <a:off x="7320657" y="3040004"/>
              <a:ext cx="381000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30FC03A-CF05-4A23-9916-DDBBA1392B8A}"/>
              </a:ext>
            </a:extLst>
          </p:cNvPr>
          <p:cNvSpPr/>
          <p:nvPr/>
        </p:nvSpPr>
        <p:spPr>
          <a:xfrm>
            <a:off x="6964034" y="2528086"/>
            <a:ext cx="405837" cy="39118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9A5669-2275-4D32-8B6F-BAD1AFB8000D}"/>
              </a:ext>
            </a:extLst>
          </p:cNvPr>
          <p:cNvSpPr txBox="1"/>
          <p:nvPr/>
        </p:nvSpPr>
        <p:spPr>
          <a:xfrm>
            <a:off x="7448440" y="257081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+mn-lt"/>
              </a:rPr>
              <a:t>Query Region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BA79F88-1395-4E98-A7AE-046E82E4AB10}"/>
              </a:ext>
            </a:extLst>
          </p:cNvPr>
          <p:cNvSpPr/>
          <p:nvPr/>
        </p:nvSpPr>
        <p:spPr>
          <a:xfrm>
            <a:off x="6964034" y="3095822"/>
            <a:ext cx="405837" cy="39118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14DEFA-A943-49BE-AA0A-082164788BBA}"/>
              </a:ext>
            </a:extLst>
          </p:cNvPr>
          <p:cNvSpPr txBox="1"/>
          <p:nvPr/>
        </p:nvSpPr>
        <p:spPr>
          <a:xfrm>
            <a:off x="7448440" y="3138552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+mn-lt"/>
              </a:rPr>
              <a:t>Accessed Region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A6E74-8EF2-42BC-A1BD-EA834D14E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323" y="5333122"/>
            <a:ext cx="1539699" cy="1490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4193B-49E8-423A-B3C5-65C055E65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65" y="5301208"/>
            <a:ext cx="1564819" cy="1564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686599-AC59-4C81-9FC2-B0B774A08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249" y="5343250"/>
            <a:ext cx="1476469" cy="15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310"/>
    </mc:Choice>
    <mc:Fallback xmlns="">
      <p:transition spd="slow" advTm="2093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Christian </a:t>
            </a:r>
            <a:r>
              <a:rPr lang="en-AU" dirty="0" err="1"/>
              <a:t>Böhm</a:t>
            </a:r>
            <a:r>
              <a:rPr lang="en-AU" dirty="0"/>
              <a:t>, Stefan </a:t>
            </a:r>
            <a:r>
              <a:rPr lang="en-AU" dirty="0" err="1"/>
              <a:t>Berchtold</a:t>
            </a:r>
            <a:r>
              <a:rPr lang="en-AU" dirty="0"/>
              <a:t> and Daniel </a:t>
            </a:r>
            <a:r>
              <a:rPr lang="en-AU" dirty="0" err="1"/>
              <a:t>Keim</a:t>
            </a:r>
            <a:r>
              <a:rPr lang="en-AU" dirty="0"/>
              <a:t>: </a:t>
            </a:r>
            <a:r>
              <a:rPr lang="en-AU" altLang="zh-CN" dirty="0"/>
              <a:t>“</a:t>
            </a:r>
            <a:r>
              <a:rPr lang="en-AU" dirty="0"/>
              <a:t>Searching in High-dimensional Spaces:  Index Structures for Improving the Performance of Multimedia Databases</a:t>
            </a:r>
            <a:r>
              <a:rPr lang="en-AU" altLang="zh-CN" dirty="0"/>
              <a:t>”</a:t>
            </a:r>
            <a:r>
              <a:rPr lang="en-AU" dirty="0"/>
              <a:t>, </a:t>
            </a:r>
            <a:r>
              <a:rPr lang="en-AU" i="1" dirty="0"/>
              <a:t>ACM Computing Surveys </a:t>
            </a:r>
            <a:r>
              <a:rPr lang="en-AU" dirty="0"/>
              <a:t>33 (3), 2001.</a:t>
            </a:r>
          </a:p>
          <a:p>
            <a:r>
              <a:rPr lang="en-AU" dirty="0"/>
              <a:t>Other papers on X-Tree, Pyramid Technique, VA-file and </a:t>
            </a:r>
            <a:r>
              <a:rPr lang="en-AU" dirty="0" err="1"/>
              <a:t>iDistance</a:t>
            </a:r>
            <a:r>
              <a:rPr lang="en-AU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2"/>
    </mc:Choice>
    <mc:Fallback xmlns="">
      <p:transition spd="slow" advTm="18330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Vector Approximation (VA) File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High-D spaces, all tree-based indexing structures examine a very large fraction of leave nodes</a:t>
            </a:r>
          </a:p>
          <a:p>
            <a:pPr lvl="1"/>
            <a:r>
              <a:rPr lang="en-US" dirty="0"/>
              <a:t>Since the space of nodes heavily overlap</a:t>
            </a:r>
          </a:p>
          <a:p>
            <a:r>
              <a:rPr lang="en-US" dirty="0"/>
              <a:t>Better to scan the whole data set and avoid performing disk seek operations altogether</a:t>
            </a:r>
          </a:p>
          <a:p>
            <a:pPr lvl="1"/>
            <a:r>
              <a:rPr lang="en-US" dirty="0"/>
              <a:t>Sequential scan is much faster than random read</a:t>
            </a:r>
          </a:p>
          <a:p>
            <a:pPr lvl="1"/>
            <a:r>
              <a:rPr lang="en-US" dirty="0"/>
              <a:t>Let go of the hierarchies !</a:t>
            </a:r>
          </a:p>
          <a:p>
            <a:r>
              <a:rPr lang="en-US" dirty="0"/>
              <a:t>Natural question: how to speed up linear scan?</a:t>
            </a:r>
          </a:p>
          <a:p>
            <a:pPr lvl="1"/>
            <a:r>
              <a:rPr lang="en-US" dirty="0"/>
              <a:t>If read all of them is inevitable…</a:t>
            </a:r>
          </a:p>
          <a:p>
            <a:pPr lvl="2"/>
            <a:r>
              <a:rPr lang="en-US" dirty="0"/>
              <a:t>Using approximation to compress vector data, to reduce the amount of data to exam during the 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F79C-E6EA-1748-ACE8-2405D2B67BD1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7B5D0-8166-4DCB-BEE1-FF3C46B2C2C2}"/>
              </a:ext>
            </a:extLst>
          </p:cNvPr>
          <p:cNvSpPr txBox="1"/>
          <p:nvPr/>
        </p:nvSpPr>
        <p:spPr>
          <a:xfrm>
            <a:off x="0" y="6248400"/>
            <a:ext cx="9036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AU" sz="1400" dirty="0"/>
              <a:t>A quantitative analysis and performance study for similarity-search methods in high-dimensional spaces</a:t>
            </a:r>
            <a:r>
              <a:rPr lang="en-US" altLang="zh-CN" sz="1400" dirty="0"/>
              <a:t>, VLDB, 1998 </a:t>
            </a:r>
            <a:r>
              <a:rPr lang="en-US" sz="1400" dirty="0"/>
              <a:t>VLDB Test-of-time award paper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381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478"/>
    </mc:Choice>
    <mc:Fallback xmlns="">
      <p:transition spd="slow" advTm="39747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2"/>
          <p:cNvPicPr>
            <a:picLocks noChangeAspect="1" noChangeArrowheads="1"/>
          </p:cNvPicPr>
          <p:nvPr/>
        </p:nvPicPr>
        <p:blipFill rotWithShape="1">
          <a:blip r:embed="rId3"/>
          <a:srcRect r="40209"/>
          <a:stretch/>
        </p:blipFill>
        <p:spPr bwMode="auto">
          <a:xfrm>
            <a:off x="971600" y="3586826"/>
            <a:ext cx="2952328" cy="323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5" y="1295400"/>
                <a:ext cx="7097862" cy="24936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each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 small number of bits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assigned (i.e.,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AU" b="0" i="1" baseline="300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baseline="3000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b="0" i="1" baseline="30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cells) to divide the dimension into </a:t>
                </a:r>
                <a:r>
                  <a:rPr lang="en-US" b="1" dirty="0"/>
                  <a:t>equally populated intervals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Not necessarily in equal size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be the sum of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’s</a:t>
                </a:r>
                <a:r>
                  <a:rPr lang="en-US" dirty="0"/>
                  <a:t>, the data space is divided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cells</a:t>
                </a:r>
                <a:endParaRPr lang="en-GB" altLang="zh-CN" baseline="30000" dirty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7097862" cy="2493640"/>
              </a:xfrm>
              <a:blipFill>
                <a:blip r:embed="rId6"/>
                <a:stretch>
                  <a:fillRect l="-601" t="-31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E4A0B-5D9E-5E41-B9C9-C012182247D7}" type="slidenum">
              <a:rPr lang="en-AU" smtClean="0"/>
              <a:pPr/>
              <a:t>31</a:t>
            </a:fld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4047406" y="3889389"/>
            <a:ext cx="38860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000" dirty="0"/>
              <a:t>1</a:t>
            </a:r>
            <a:r>
              <a:rPr lang="en-AU" sz="2000" baseline="30000" dirty="0"/>
              <a:t>st</a:t>
            </a:r>
            <a:r>
              <a:rPr lang="en-AU" sz="2000" dirty="0"/>
              <a:t> dim: 2 bits and 2</a:t>
            </a:r>
            <a:r>
              <a:rPr lang="en-AU" sz="2000" baseline="30000" dirty="0"/>
              <a:t>nd</a:t>
            </a:r>
            <a:r>
              <a:rPr lang="en-AU" sz="2000" dirty="0"/>
              <a:t> dim: 2 bits</a:t>
            </a:r>
          </a:p>
          <a:p>
            <a:r>
              <a:rPr lang="en-AU" sz="2000" dirty="0"/>
              <a:t>      2</a:t>
            </a:r>
            <a:r>
              <a:rPr lang="en-AU" sz="2000" baseline="30000" dirty="0"/>
              <a:t>2</a:t>
            </a:r>
            <a:r>
              <a:rPr lang="en-AU" sz="2000" dirty="0"/>
              <a:t>×2</a:t>
            </a:r>
            <a:r>
              <a:rPr lang="en-AU" sz="2000" baseline="30000" dirty="0"/>
              <a:t>2</a:t>
            </a:r>
            <a:r>
              <a:rPr lang="en-AU" sz="2000" dirty="0"/>
              <a:t>=2</a:t>
            </a:r>
            <a:r>
              <a:rPr lang="en-AU" sz="2000" baseline="30000" dirty="0"/>
              <a:t>2+2</a:t>
            </a:r>
            <a:r>
              <a:rPr lang="en-AU" sz="2000" dirty="0"/>
              <a:t>=2</a:t>
            </a:r>
            <a:r>
              <a:rPr lang="en-AU" sz="2000" baseline="30000" dirty="0"/>
              <a:t>4</a:t>
            </a:r>
            <a:r>
              <a:rPr lang="en-AU" sz="2000" dirty="0"/>
              <a:t>=16 cells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AU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524"/>
    </mc:Choice>
    <mc:Fallback xmlns="">
      <p:transition spd="slow" advTm="30852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7556500" cy="5445968"/>
          </a:xfrm>
        </p:spPr>
        <p:txBody>
          <a:bodyPr>
            <a:normAutofit fontScale="92500" lnSpcReduction="20000"/>
          </a:bodyPr>
          <a:lstStyle/>
          <a:p>
            <a:r>
              <a:rPr lang="en-GB" altLang="zh-CN" dirty="0"/>
              <a:t>Map objects to cells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Each cell has a bit representation with length </a:t>
            </a:r>
            <a:r>
              <a:rPr lang="en-US" altLang="zh-TW" i="0" dirty="0">
                <a:latin typeface="+mj-lt"/>
                <a:cs typeface="Times New Roman" panose="02020603050405020304" pitchFamily="18" charset="0"/>
              </a:rPr>
              <a:t>b</a:t>
            </a:r>
            <a:endParaRPr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The VA-file itself is simply an array of bits concatenation based on the quantization of the original feature vectors.</a:t>
            </a:r>
            <a:endParaRPr lang="en-AU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Building VA-file</a:t>
            </a:r>
          </a:p>
        </p:txBody>
      </p:sp>
      <p:pic>
        <p:nvPicPr>
          <p:cNvPr id="49155" name="Picture 4" descr="Imag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1" y="1629778"/>
            <a:ext cx="6076338" cy="38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EBA76-9137-5148-B41B-D1C889A836D9}" type="slidenum">
              <a:rPr lang="en-AU"/>
              <a:pPr/>
              <a:t>32</a:t>
            </a:fld>
            <a:endParaRPr lang="en-AU"/>
          </a:p>
        </p:txBody>
      </p:sp>
      <p:sp>
        <p:nvSpPr>
          <p:cNvPr id="2" name="Oval 1"/>
          <p:cNvSpPr/>
          <p:nvPr/>
        </p:nvSpPr>
        <p:spPr>
          <a:xfrm>
            <a:off x="2051720" y="4077072"/>
            <a:ext cx="144000" cy="144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7335837" y="4437112"/>
            <a:ext cx="144000" cy="144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5148064" y="4365104"/>
            <a:ext cx="2448272" cy="360040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62"/>
    </mc:Choice>
    <mc:Fallback xmlns="">
      <p:transition spd="slow" advTm="17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r>
              <a:rPr lang="en-AU" dirty="0"/>
              <a:t>VA-file 2-Phase NN search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3400" y="990600"/>
                <a:ext cx="8243887" cy="41148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AU" sz="2200" b="1" dirty="0"/>
                  <a:t>Phase 1: Filtering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AU" dirty="0"/>
                  <a:t>The VA-file is </a:t>
                </a:r>
                <a:r>
                  <a:rPr lang="en-AU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sequentially</a:t>
                </a:r>
                <a:r>
                  <a:rPr lang="en-AU" dirty="0"/>
                  <a:t> scanned.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AU" dirty="0"/>
                  <a:t>The lower and upper bounds on the distance for each object's approximation (i.e., VA) is then computed.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AU" dirty="0"/>
                  <a:t>Assume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AU" dirty="0"/>
                  <a:t> is the smallest upper bound so far, eliminate approximations with a lower bound that exceeds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AU" dirty="0"/>
                  <a:t> </a:t>
                </a:r>
              </a:p>
            </p:txBody>
          </p:sp>
        </mc:Choice>
        <mc:Fallback xmlns="">
          <p:sp>
            <p:nvSpPr>
              <p:cNvPr id="50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990600"/>
                <a:ext cx="8243887" cy="4114800"/>
              </a:xfrm>
              <a:blipFill>
                <a:blip r:embed="rId5"/>
                <a:stretch>
                  <a:fillRect l="-370" t="-1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2E312-1D62-4242-B60A-58773F481AF6}" type="slidenum">
              <a:rPr lang="en-AU"/>
              <a:pPr/>
              <a:t>33</a:t>
            </a:fld>
            <a:endParaRPr lang="en-AU"/>
          </a:p>
        </p:txBody>
      </p:sp>
      <p:pic>
        <p:nvPicPr>
          <p:cNvPr id="5" name="Picture 4" descr="Image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5656" y="2996952"/>
            <a:ext cx="5832797" cy="365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057400" y="3501008"/>
            <a:ext cx="1938536" cy="260134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057400" y="4293096"/>
            <a:ext cx="1146448" cy="180925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203848" y="4365104"/>
            <a:ext cx="465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1600" dirty="0">
                <a:ea typeface="Tahoma" pitchFamily="-107" charset="0"/>
              </a:rPr>
              <a:t>UB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94248" y="4517504"/>
            <a:ext cx="411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1400" dirty="0">
                <a:ea typeface="Tahoma" pitchFamily="-107" charset="0"/>
              </a:rPr>
              <a:t>LB</a:t>
            </a:r>
          </a:p>
        </p:txBody>
      </p:sp>
      <p:sp>
        <p:nvSpPr>
          <p:cNvPr id="11" name="Oval 10"/>
          <p:cNvSpPr/>
          <p:nvPr/>
        </p:nvSpPr>
        <p:spPr>
          <a:xfrm flipV="1">
            <a:off x="1981200" y="602615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01"/>
    </mc:Choice>
    <mc:Fallback xmlns="">
      <p:transition spd="slow" advTm="21950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r>
              <a:rPr lang="en-AU" dirty="0"/>
              <a:t>VA-file 2-Phase NN search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43887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200" b="1" dirty="0"/>
              <a:t>Phase 2: Refine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After the filtering step, a small set of candidates remain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Candidates are sorted by lower bound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a lower bound is encountered that exceeds the nearest distance seen so far, the VA-file method stops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2E312-1D62-4242-B60A-58773F481AF6}" type="slidenum">
              <a:rPr lang="en-AU"/>
              <a:pPr/>
              <a:t>34</a:t>
            </a:fld>
            <a:endParaRPr lang="en-AU"/>
          </a:p>
        </p:txBody>
      </p:sp>
      <p:pic>
        <p:nvPicPr>
          <p:cNvPr id="5" name="Picture 4" descr="Imag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2852936"/>
            <a:ext cx="6192837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057400" y="3356992"/>
            <a:ext cx="1722512" cy="274535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057400" y="4293096"/>
            <a:ext cx="930424" cy="1809254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60415" y="4365104"/>
            <a:ext cx="465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1600" dirty="0">
                <a:ea typeface="Tahoma" pitchFamily="-107" charset="0"/>
              </a:rPr>
              <a:t>UB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50815" y="4517504"/>
            <a:ext cx="4111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AU" sz="1400" dirty="0">
                <a:ea typeface="Tahoma" pitchFamily="-107" charset="0"/>
              </a:rPr>
              <a:t>LB</a:t>
            </a:r>
          </a:p>
        </p:txBody>
      </p:sp>
      <p:sp>
        <p:nvSpPr>
          <p:cNvPr id="11" name="Oval 10"/>
          <p:cNvSpPr/>
          <p:nvPr/>
        </p:nvSpPr>
        <p:spPr>
          <a:xfrm flipV="1">
            <a:off x="1981200" y="602615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5"/>
    </mc:Choice>
    <mc:Fallback xmlns="">
      <p:transition spd="slow" advTm="2497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can Learn from VA File?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How to speed up linear scan ?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Use approximation!</a:t>
                </a:r>
              </a:p>
              <a:p>
                <a:pPr lvl="1"/>
                <a:r>
                  <a:rPr lang="en-US" altLang="en-US" dirty="0"/>
                  <a:t>Use only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 bits per dimension </a:t>
                </a:r>
              </a:p>
              <a:p>
                <a:pPr lvl="2"/>
                <a:r>
                  <a:rPr lang="en-US" altLang="en-US" dirty="0"/>
                  <a:t>Floating points: 32bits</a:t>
                </a:r>
              </a:p>
              <a:p>
                <a:pPr lvl="2"/>
                <a:r>
                  <a:rPr lang="en-US" altLang="en-US" dirty="0"/>
                  <a:t>Speed up the scan by a factor of 32/</a:t>
                </a:r>
                <a:r>
                  <a:rPr lang="en-US" altLang="en-US" i="1" dirty="0"/>
                  <a:t>b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Identify all points which </a:t>
                </a:r>
                <a:r>
                  <a:rPr lang="en-US" altLang="en-US" u="sng" dirty="0"/>
                  <a:t>could</a:t>
                </a:r>
                <a:r>
                  <a:rPr lang="en-US" altLang="en-US" dirty="0"/>
                  <a:t> be returned as an answer</a:t>
                </a:r>
              </a:p>
              <a:p>
                <a:pPr lvl="1"/>
                <a:r>
                  <a:rPr lang="en-US" altLang="en-US" dirty="0"/>
                  <a:t>Verify the points by accessing the original feature vectors</a:t>
                </a:r>
              </a:p>
            </p:txBody>
          </p:sp>
        </mc:Choice>
        <mc:Fallback xmlns=""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5"/>
                <a:stretch>
                  <a:fillRect l="-1291" t="-8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2"/>
    </mc:Choice>
    <mc:Fallback xmlns="">
      <p:transition spd="slow" advTm="4432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Limits of VA-file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AU" dirty="0"/>
                  <a:t>The total cost of VA-file also includes the </a:t>
                </a:r>
                <a:r>
                  <a:rPr lang="en-AU" b="1" dirty="0"/>
                  <a:t>random access</a:t>
                </a:r>
                <a:r>
                  <a:rPr lang="en-AU" dirty="0"/>
                  <a:t> to the candidates. If the candidate set is large, save in linear scan on VA-file will be offset. </a:t>
                </a:r>
              </a:p>
              <a:p>
                <a:r>
                  <a:rPr lang="en-AU" dirty="0"/>
                  <a:t>Large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AU" baseline="-25000" dirty="0"/>
                  <a:t>i</a:t>
                </a:r>
                <a:r>
                  <a:rPr lang="en-AU" dirty="0"/>
                  <a:t>: </a:t>
                </a:r>
              </a:p>
              <a:p>
                <a:pPr lvl="1"/>
                <a:r>
                  <a:rPr lang="en-AU" dirty="0"/>
                  <a:t>Small number of candidates, but </a:t>
                </a:r>
              </a:p>
              <a:p>
                <a:pPr lvl="1"/>
                <a:r>
                  <a:rPr lang="en-AU" dirty="0"/>
                  <a:t>Large VA-file</a:t>
                </a:r>
              </a:p>
              <a:p>
                <a:r>
                  <a:rPr lang="en-AU" dirty="0"/>
                  <a:t>VA-file performs best in </a:t>
                </a:r>
                <a:r>
                  <a:rPr lang="en-AU" b="1" dirty="0"/>
                  <a:t>uniform</a:t>
                </a:r>
                <a:r>
                  <a:rPr lang="en-AU" dirty="0"/>
                  <a:t> distribution data. However, real data exhibit certain degree of skewness.</a:t>
                </a:r>
              </a:p>
              <a:p>
                <a:pPr lvl="1"/>
                <a:r>
                  <a:rPr lang="en-AU" dirty="0"/>
                  <a:t>Assume the features are independent</a:t>
                </a:r>
              </a:p>
              <a:p>
                <a:pPr lvl="2"/>
                <a:r>
                  <a:rPr lang="en-AU" dirty="0"/>
                  <a:t>Because the slices are obtained independently</a:t>
                </a:r>
              </a:p>
              <a:p>
                <a:pPr lvl="1"/>
                <a:r>
                  <a:rPr lang="en-AU" dirty="0"/>
                  <a:t>VA-file divides the dimensions either for equal size or for equal population.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512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5" t="-1601" b="-12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CA97-C898-8E41-9AC1-29DDEC669C4D}" type="slidenum">
              <a:rPr lang="en-AU" smtClean="0"/>
              <a:pPr/>
              <a:t>36</a:t>
            </a:fld>
            <a:endParaRPr lang="en-A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95"/>
    </mc:Choice>
    <mc:Fallback xmlns="">
      <p:transition spd="slow" advTm="28369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iDistance</a:t>
            </a:r>
            <a:r>
              <a:rPr lang="en-US" baseline="30000" dirty="0"/>
              <a:t>[1]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295400"/>
            <a:ext cx="8645526" cy="4953000"/>
          </a:xfrm>
        </p:spPr>
        <p:txBody>
          <a:bodyPr/>
          <a:lstStyle/>
          <a:p>
            <a:r>
              <a:rPr lang="en-GB" altLang="zh-CN" dirty="0">
                <a:sym typeface="Symbol" pitchFamily="-107" charset="2"/>
              </a:rPr>
              <a:t>iDistance is simple, but efficient</a:t>
            </a:r>
          </a:p>
          <a:p>
            <a:r>
              <a:rPr lang="en-GB" altLang="zh-CN" dirty="0">
                <a:sym typeface="Symbol" pitchFamily="-107" charset="2"/>
              </a:rPr>
              <a:t>It is a </a:t>
            </a:r>
            <a:r>
              <a:rPr lang="en-GB" altLang="zh-CN" dirty="0">
                <a:solidFill>
                  <a:schemeClr val="accent6">
                    <a:lumMod val="60000"/>
                    <a:lumOff val="40000"/>
                  </a:schemeClr>
                </a:solidFill>
                <a:sym typeface="Symbol" pitchFamily="-107" charset="2"/>
              </a:rPr>
              <a:t>distance and partition </a:t>
            </a:r>
            <a:r>
              <a:rPr lang="en-GB" altLang="zh-CN" dirty="0">
                <a:sym typeface="Symbol" pitchFamily="-107" charset="2"/>
              </a:rPr>
              <a:t>based index</a:t>
            </a:r>
          </a:p>
          <a:p>
            <a:r>
              <a:rPr lang="en-GB" altLang="zh-CN" dirty="0">
                <a:sym typeface="Symbol" pitchFamily="-107" charset="2"/>
              </a:rPr>
              <a:t>It can be used for approximate search</a:t>
            </a:r>
          </a:p>
          <a:p>
            <a:r>
              <a:rPr lang="en-GB" altLang="zh-CN" dirty="0">
                <a:sym typeface="Symbol" pitchFamily="-107" charset="2"/>
              </a:rPr>
              <a:t>The index can be integrated to existing systems easily</a:t>
            </a:r>
          </a:p>
          <a:p>
            <a:r>
              <a:rPr lang="en-GB" altLang="zh-CN" dirty="0">
                <a:sym typeface="Symbol" pitchFamily="-107" charset="2"/>
              </a:rPr>
              <a:t>Another representative way to handle high dimensional data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8D7A6-0EC2-7C4A-B86E-3CCD397127EE}"/>
              </a:ext>
            </a:extLst>
          </p:cNvPr>
          <p:cNvSpPr txBox="1"/>
          <p:nvPr/>
        </p:nvSpPr>
        <p:spPr>
          <a:xfrm>
            <a:off x="76348" y="6524723"/>
            <a:ext cx="576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Indexing the Distance: An Efficient Method to KNN Search, VLDB, 2001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0"/>
    </mc:Choice>
    <mc:Fallback xmlns="">
      <p:transition spd="slow" advTm="7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Basic Ideas</a:t>
            </a:r>
            <a:endParaRPr lang="en-AU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Observations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altLang="zh-CN" dirty="0"/>
              <a:t>The similarity/dissimilarity between points can be derived with reference to a chose reference point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altLang="zh-CN" dirty="0"/>
              <a:t>Points can be ordered based on their distance to the reference point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altLang="zh-CN" dirty="0"/>
              <a:t>Distance is essentially a single dimensional value</a:t>
            </a:r>
          </a:p>
          <a:p>
            <a:pPr lvl="2"/>
            <a:r>
              <a:rPr lang="en-GB" altLang="zh-CN" dirty="0"/>
              <a:t>Reuse the existing 1-D index like B+ -Tree</a:t>
            </a:r>
          </a:p>
          <a:p>
            <a:pPr marL="685800" lvl="1" indent="-457200">
              <a:buFont typeface="+mj-lt"/>
              <a:buAutoNum type="arabicPeriod"/>
            </a:pPr>
            <a:endParaRPr lang="en-GB" altLang="zh-CN" dirty="0"/>
          </a:p>
          <a:p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29B4-9B13-F54C-B7FC-3049059775E4}" type="slidenum">
              <a:rPr lang="zh-CN" altLang="en-AU" smtClean="0"/>
              <a:pPr/>
              <a:t>38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16"/>
    </mc:Choice>
    <mc:Fallback xmlns="">
      <p:transition spd="slow" advTm="7441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Basic Ideas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8474" y="1295400"/>
                <a:ext cx="7556313" cy="53019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altLang="zh-CN" dirty="0"/>
                  <a:t>Data points are partitioned into clusters/partitions</a:t>
                </a:r>
              </a:p>
              <a:p>
                <a:r>
                  <a:rPr lang="en-GB" altLang="zh-CN" dirty="0"/>
                  <a:t>Points are transformed into 1-D space 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GB" altLang="zh-CN" dirty="0"/>
                  <a:t>The high-dimensional space is split into partitions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zh-CN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en-GB" altLang="zh-CN" dirty="0"/>
                  <a:t>A reference point is identified for each partition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altLang="zh-CN" dirty="0"/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GB" altLang="zh-CN" dirty="0"/>
                  <a:t>A data point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altLang="zh-CN" dirty="0"/>
                  <a:t> partition can be referenced via </a:t>
                </a:r>
                <a:r>
                  <a:rPr lang="en-GB" altLang="zh-CN" i="1" dirty="0">
                    <a:latin typeface="Times New Roman"/>
                    <a:cs typeface="Times New Roman"/>
                  </a:rPr>
                  <a:t>O</a:t>
                </a:r>
                <a:r>
                  <a:rPr lang="en-GB" altLang="zh-CN" baseline="-25000" dirty="0">
                    <a:latin typeface="Times New Roman"/>
                    <a:cs typeface="Times New Roman"/>
                  </a:rPr>
                  <a:t>i</a:t>
                </a:r>
                <a:r>
                  <a:rPr lang="en-GB" altLang="zh-CN" dirty="0"/>
                  <a:t> in terms of the distance from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altLang="zh-CN" i="1" dirty="0"/>
                  <a:t> </a:t>
                </a:r>
                <a:r>
                  <a:rPr lang="en-GB" altLang="zh-CN" dirty="0"/>
                  <a:t>to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altLang="zh-CN" dirty="0"/>
              </a:p>
              <a:p>
                <a:pPr lvl="2"/>
                <a:r>
                  <a:rPr lang="en-GB" altLang="zh-CN" dirty="0"/>
                  <a:t>Index key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altLang="zh-CN" dirty="0"/>
                  <a:t>, distance to the nearest reference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altLang="zh-CN" dirty="0"/>
                  <a:t> a constant to stretch the data range </a:t>
                </a:r>
              </a:p>
              <a:p>
                <a:pPr lvl="3"/>
                <a:r>
                  <a:rPr lang="en-GB" altLang="zh-CN" dirty="0"/>
                  <a:t>All points in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altLang="zh-CN" dirty="0"/>
                  <a:t> mapped to range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altLang="zh-CN" dirty="0"/>
              </a:p>
              <a:p>
                <a:r>
                  <a:rPr lang="en-GB" altLang="zh-CN" dirty="0"/>
                  <a:t>Data points are indexed based on similarity (metric distance) to such a point using a standard B</a:t>
                </a:r>
                <a:r>
                  <a:rPr lang="en-GB" altLang="zh-CN" baseline="30000" dirty="0"/>
                  <a:t>+</a:t>
                </a:r>
                <a:r>
                  <a:rPr lang="en-GB" altLang="zh-CN" dirty="0"/>
                  <a:t>-tree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491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474" y="1295400"/>
                <a:ext cx="7556313" cy="5301952"/>
              </a:xfrm>
              <a:blipFill>
                <a:blip r:embed="rId4"/>
                <a:stretch>
                  <a:fillRect l="-168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29B4-9B13-F54C-B7FC-3049059775E4}" type="slidenum">
              <a:rPr lang="zh-CN" altLang="en-AU" smtClean="0"/>
              <a:pPr/>
              <a:t>39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627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7"/>
    </mc:Choice>
    <mc:Fallback xmlns="">
      <p:transition spd="slow" advTm="220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Why Indexing?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locate the data quickly!</a:t>
            </a:r>
          </a:p>
          <a:p>
            <a:r>
              <a:rPr lang="en-US" dirty="0"/>
              <a:t>Problem: Very large data size</a:t>
            </a:r>
          </a:p>
          <a:p>
            <a:pPr lvl="1"/>
            <a:r>
              <a:rPr lang="en-US" dirty="0"/>
              <a:t>Query processing time should not increase linearly with the DB size </a:t>
            </a:r>
          </a:p>
          <a:p>
            <a:pPr lvl="1"/>
            <a:r>
              <a:rPr lang="en-US" dirty="0"/>
              <a:t>A balanced tree structure can reduce search time (IO costs)</a:t>
            </a:r>
          </a:p>
          <a:p>
            <a:r>
              <a:rPr lang="en-US" dirty="0"/>
              <a:t>Problem: Complex data and queries</a:t>
            </a:r>
          </a:p>
          <a:p>
            <a:pPr lvl="1"/>
            <a:r>
              <a:rPr lang="en-US" dirty="0"/>
              <a:t>The CPU cost for some basic operation is no longer negligible</a:t>
            </a:r>
          </a:p>
          <a:p>
            <a:r>
              <a:rPr lang="en-US" dirty="0"/>
              <a:t>Goal: To have a most effective mechanism to prune the search space</a:t>
            </a:r>
          </a:p>
          <a:p>
            <a:r>
              <a:rPr lang="en-US" dirty="0"/>
              <a:t>Benefit: Reduce I/O &amp; CPU cost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EF5F0-D815-4D40-B18E-99D3F703D138}" type="slidenum">
              <a:rPr lang="zh-CN" altLang="en-AU" smtClean="0"/>
              <a:pPr/>
              <a:t>4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61"/>
    </mc:Choice>
    <mc:Fallback xmlns="">
      <p:transition spd="slow" advTm="14436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Indexing Points Based on Similarity</a:t>
            </a:r>
            <a:endParaRPr lang="en-AU" dirty="0"/>
          </a:p>
        </p:txBody>
      </p:sp>
      <p:sp>
        <p:nvSpPr>
          <p:cNvPr id="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AC0D2-01B6-6042-9F74-45023A78C450}" type="slidenum">
              <a:rPr lang="zh-CN" altLang="en-AU" smtClean="0"/>
              <a:pPr/>
              <a:t>40</a:t>
            </a:fld>
            <a:endParaRPr lang="en-AU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75199" y="1887453"/>
            <a:ext cx="6738937" cy="3729209"/>
            <a:chOff x="585" y="1480"/>
            <a:chExt cx="4773" cy="265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85" y="1706"/>
              <a:ext cx="4372" cy="2432"/>
              <a:chOff x="585" y="1440"/>
              <a:chExt cx="4782" cy="2745"/>
            </a:xfrm>
          </p:grpSpPr>
          <p:sp>
            <p:nvSpPr>
              <p:cNvPr id="48137" name="Oval 6"/>
              <p:cNvSpPr>
                <a:spLocks noChangeArrowheads="1"/>
              </p:cNvSpPr>
              <p:nvPr/>
            </p:nvSpPr>
            <p:spPr bwMode="auto">
              <a:xfrm>
                <a:off x="4176" y="288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38" name="Oval 7"/>
              <p:cNvSpPr>
                <a:spLocks noChangeArrowheads="1"/>
              </p:cNvSpPr>
              <p:nvPr/>
            </p:nvSpPr>
            <p:spPr bwMode="auto">
              <a:xfrm>
                <a:off x="3120" y="240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39" name="Oval 8"/>
              <p:cNvSpPr>
                <a:spLocks noChangeArrowheads="1"/>
              </p:cNvSpPr>
              <p:nvPr/>
            </p:nvSpPr>
            <p:spPr bwMode="auto">
              <a:xfrm>
                <a:off x="1652" y="19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0" name="Oval 9"/>
              <p:cNvSpPr>
                <a:spLocks noChangeArrowheads="1"/>
              </p:cNvSpPr>
              <p:nvPr/>
            </p:nvSpPr>
            <p:spPr bwMode="auto">
              <a:xfrm>
                <a:off x="1814" y="2683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1" name="Oval 10"/>
              <p:cNvSpPr>
                <a:spLocks noChangeArrowheads="1"/>
              </p:cNvSpPr>
              <p:nvPr/>
            </p:nvSpPr>
            <p:spPr bwMode="auto">
              <a:xfrm>
                <a:off x="2208" y="21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2" name="Oval 11"/>
              <p:cNvSpPr>
                <a:spLocks noChangeArrowheads="1"/>
              </p:cNvSpPr>
              <p:nvPr/>
            </p:nvSpPr>
            <p:spPr bwMode="auto">
              <a:xfrm>
                <a:off x="3216" y="30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43" name="Oval 12"/>
              <p:cNvSpPr>
                <a:spLocks noChangeArrowheads="1"/>
              </p:cNvSpPr>
              <p:nvPr/>
            </p:nvSpPr>
            <p:spPr bwMode="auto">
              <a:xfrm>
                <a:off x="5232" y="19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" name="Group 13"/>
              <p:cNvGrpSpPr>
                <a:grpSpLocks/>
              </p:cNvGrpSpPr>
              <p:nvPr/>
            </p:nvGrpSpPr>
            <p:grpSpPr bwMode="auto">
              <a:xfrm>
                <a:off x="720" y="3600"/>
                <a:ext cx="1680" cy="240"/>
                <a:chOff x="1296" y="3360"/>
                <a:chExt cx="1680" cy="240"/>
              </a:xfrm>
            </p:grpSpPr>
            <p:sp>
              <p:nvSpPr>
                <p:cNvPr id="48206" name="Line 14"/>
                <p:cNvSpPr>
                  <a:spLocks noChangeShapeType="1"/>
                </p:cNvSpPr>
                <p:nvPr/>
              </p:nvSpPr>
              <p:spPr bwMode="auto">
                <a:xfrm>
                  <a:off x="1296" y="3504"/>
                  <a:ext cx="16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7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29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97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1551" y="3600"/>
                <a:ext cx="1680" cy="240"/>
                <a:chOff x="1296" y="3360"/>
                <a:chExt cx="1680" cy="240"/>
              </a:xfrm>
            </p:grpSpPr>
            <p:sp>
              <p:nvSpPr>
                <p:cNvPr id="48203" name="Line 18"/>
                <p:cNvSpPr>
                  <a:spLocks noChangeShapeType="1"/>
                </p:cNvSpPr>
                <p:nvPr/>
              </p:nvSpPr>
              <p:spPr bwMode="auto">
                <a:xfrm>
                  <a:off x="1296" y="3504"/>
                  <a:ext cx="16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29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97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" name="Group 21"/>
              <p:cNvGrpSpPr>
                <a:grpSpLocks/>
              </p:cNvGrpSpPr>
              <p:nvPr/>
            </p:nvGrpSpPr>
            <p:grpSpPr bwMode="auto">
              <a:xfrm>
                <a:off x="3936" y="3600"/>
                <a:ext cx="864" cy="240"/>
                <a:chOff x="1296" y="3360"/>
                <a:chExt cx="1680" cy="240"/>
              </a:xfrm>
            </p:grpSpPr>
            <p:sp>
              <p:nvSpPr>
                <p:cNvPr id="48200" name="Line 22"/>
                <p:cNvSpPr>
                  <a:spLocks noChangeShapeType="1"/>
                </p:cNvSpPr>
                <p:nvPr/>
              </p:nvSpPr>
              <p:spPr bwMode="auto">
                <a:xfrm>
                  <a:off x="1296" y="3504"/>
                  <a:ext cx="168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1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129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02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976" y="3360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7" name="Text Box 25"/>
              <p:cNvSpPr txBox="1">
                <a:spLocks noChangeArrowheads="1"/>
              </p:cNvSpPr>
              <p:nvPr/>
            </p:nvSpPr>
            <p:spPr bwMode="auto">
              <a:xfrm>
                <a:off x="585" y="3793"/>
                <a:ext cx="451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4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1</a:t>
                </a:r>
                <a:endParaRPr lang="en-US" altLang="zh-CN" sz="240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48" name="Text Box 26"/>
              <p:cNvSpPr txBox="1">
                <a:spLocks noChangeArrowheads="1"/>
              </p:cNvSpPr>
              <p:nvPr/>
            </p:nvSpPr>
            <p:spPr bwMode="auto">
              <a:xfrm>
                <a:off x="1440" y="3793"/>
                <a:ext cx="343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4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2</a:t>
                </a:r>
                <a:endParaRPr lang="en-US" altLang="zh-CN" sz="240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49" name="Text Box 27"/>
              <p:cNvSpPr txBox="1">
                <a:spLocks noChangeArrowheads="1"/>
              </p:cNvSpPr>
              <p:nvPr/>
            </p:nvSpPr>
            <p:spPr bwMode="auto">
              <a:xfrm>
                <a:off x="2303" y="3793"/>
                <a:ext cx="466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3</a:t>
                </a:r>
                <a:endParaRPr lang="en-US" altLang="zh-CN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50" name="Text Box 28"/>
              <p:cNvSpPr txBox="1">
                <a:spLocks noChangeArrowheads="1"/>
              </p:cNvSpPr>
              <p:nvPr/>
            </p:nvSpPr>
            <p:spPr bwMode="auto">
              <a:xfrm>
                <a:off x="3804" y="3793"/>
                <a:ext cx="441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 dirty="0" err="1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400" i="1" dirty="0" err="1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k</a:t>
                </a:r>
                <a:endParaRPr lang="en-US" altLang="zh-CN" sz="2400" i="1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51" name="Text Box 29"/>
              <p:cNvSpPr txBox="1">
                <a:spLocks noChangeArrowheads="1"/>
              </p:cNvSpPr>
              <p:nvPr/>
            </p:nvSpPr>
            <p:spPr bwMode="auto">
              <a:xfrm>
                <a:off x="4664" y="3792"/>
                <a:ext cx="703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200" i="1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k</a:t>
                </a:r>
                <a:r>
                  <a:rPr lang="en-US" altLang="zh-CN" sz="12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+1</a:t>
                </a:r>
                <a:endParaRPr lang="en-US" altLang="zh-CN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52" name="Line 30"/>
              <p:cNvSpPr>
                <a:spLocks noChangeShapeType="1"/>
              </p:cNvSpPr>
              <p:nvPr/>
            </p:nvSpPr>
            <p:spPr bwMode="auto">
              <a:xfrm>
                <a:off x="1152" y="36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3" name="Line 31"/>
              <p:cNvSpPr>
                <a:spLocks noChangeShapeType="1"/>
              </p:cNvSpPr>
              <p:nvPr/>
            </p:nvSpPr>
            <p:spPr bwMode="auto">
              <a:xfrm>
                <a:off x="1296" y="36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4" name="Oval 32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344" cy="139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5" name="Oval 33"/>
              <p:cNvSpPr>
                <a:spLocks noChangeArrowheads="1"/>
              </p:cNvSpPr>
              <p:nvPr/>
            </p:nvSpPr>
            <p:spPr bwMode="auto">
              <a:xfrm>
                <a:off x="2832" y="1920"/>
                <a:ext cx="1296" cy="134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6" name="Oval 34"/>
              <p:cNvSpPr>
                <a:spLocks noChangeArrowheads="1"/>
              </p:cNvSpPr>
              <p:nvPr/>
            </p:nvSpPr>
            <p:spPr bwMode="auto">
              <a:xfrm>
                <a:off x="1872" y="225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7" name="Oval 35"/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8" name="Line 36"/>
              <p:cNvSpPr>
                <a:spLocks noChangeShapeType="1"/>
              </p:cNvSpPr>
              <p:nvPr/>
            </p:nvSpPr>
            <p:spPr bwMode="auto">
              <a:xfrm flipH="1">
                <a:off x="1920" y="1536"/>
                <a:ext cx="14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59" name="Line 37"/>
              <p:cNvSpPr>
                <a:spLocks noChangeShapeType="1"/>
              </p:cNvSpPr>
              <p:nvPr/>
            </p:nvSpPr>
            <p:spPr bwMode="auto">
              <a:xfrm flipH="1">
                <a:off x="3474" y="1440"/>
                <a:ext cx="174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0" name="Text Box 38"/>
              <p:cNvSpPr txBox="1">
                <a:spLocks noChangeArrowheads="1"/>
              </p:cNvSpPr>
              <p:nvPr/>
            </p:nvSpPr>
            <p:spPr bwMode="auto">
              <a:xfrm>
                <a:off x="1872" y="2257"/>
                <a:ext cx="425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O</a:t>
                </a:r>
                <a:r>
                  <a:rPr lang="en-US" altLang="zh-CN" sz="16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1</a:t>
                </a:r>
                <a:endParaRPr lang="en-US" altLang="zh-CN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61" name="Text Box 39"/>
              <p:cNvSpPr txBox="1">
                <a:spLocks noChangeArrowheads="1"/>
              </p:cNvSpPr>
              <p:nvPr/>
            </p:nvSpPr>
            <p:spPr bwMode="auto">
              <a:xfrm>
                <a:off x="3312" y="2593"/>
                <a:ext cx="402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>
                  <a:spcBef>
                    <a:spcPct val="50000"/>
                  </a:spcBef>
                </a:pPr>
                <a:r>
                  <a:rPr lang="en-US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O</a:t>
                </a:r>
                <a:r>
                  <a:rPr lang="en-US" altLang="zh-CN" sz="16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2</a:t>
                </a:r>
                <a:endParaRPr lang="en-US" altLang="zh-CN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62" name="Oval 40"/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3" name="Line 41"/>
              <p:cNvSpPr>
                <a:spLocks noChangeShapeType="1"/>
              </p:cNvSpPr>
              <p:nvPr/>
            </p:nvSpPr>
            <p:spPr bwMode="auto">
              <a:xfrm>
                <a:off x="1056" y="364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4" name="Oval 42"/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5" name="Line 43"/>
              <p:cNvSpPr>
                <a:spLocks noChangeShapeType="1"/>
              </p:cNvSpPr>
              <p:nvPr/>
            </p:nvSpPr>
            <p:spPr bwMode="auto">
              <a:xfrm flipH="1">
                <a:off x="720" y="2304"/>
                <a:ext cx="1152" cy="13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6" name="Line 44"/>
              <p:cNvSpPr>
                <a:spLocks noChangeShapeType="1"/>
              </p:cNvSpPr>
              <p:nvPr/>
            </p:nvSpPr>
            <p:spPr bwMode="auto">
              <a:xfrm flipH="1">
                <a:off x="1056" y="2016"/>
                <a:ext cx="624" cy="1584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7" name="Line 45"/>
              <p:cNvSpPr>
                <a:spLocks noChangeShapeType="1"/>
              </p:cNvSpPr>
              <p:nvPr/>
            </p:nvSpPr>
            <p:spPr bwMode="auto">
              <a:xfrm flipH="1">
                <a:off x="1152" y="2736"/>
                <a:ext cx="672" cy="91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8" name="Line 46"/>
              <p:cNvSpPr>
                <a:spLocks noChangeShapeType="1"/>
              </p:cNvSpPr>
              <p:nvPr/>
            </p:nvSpPr>
            <p:spPr bwMode="auto">
              <a:xfrm flipH="1">
                <a:off x="1344" y="2496"/>
                <a:ext cx="1104" cy="1152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69" name="Line 47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0" name="Line 48"/>
              <p:cNvSpPr>
                <a:spLocks noChangeShapeType="1"/>
              </p:cNvSpPr>
              <p:nvPr/>
            </p:nvSpPr>
            <p:spPr bwMode="auto">
              <a:xfrm flipH="1">
                <a:off x="2016" y="2448"/>
                <a:ext cx="1104" cy="12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1" name="Rectangle 49"/>
              <p:cNvSpPr>
                <a:spLocks noChangeArrowheads="1"/>
              </p:cNvSpPr>
              <p:nvPr/>
            </p:nvSpPr>
            <p:spPr bwMode="auto">
              <a:xfrm>
                <a:off x="4752" y="1968"/>
                <a:ext cx="385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eaLnBrk="0" hangingPunct="0"/>
                <a:r>
                  <a:rPr lang="en-US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O</a:t>
                </a:r>
                <a:r>
                  <a:rPr lang="en-US" altLang="zh-CN" sz="1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3</a:t>
                </a:r>
                <a:endParaRPr lang="en-US" altLang="zh-CN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72" name="Text Box 50"/>
              <p:cNvSpPr txBox="1">
                <a:spLocks noChangeArrowheads="1"/>
              </p:cNvSpPr>
              <p:nvPr/>
            </p:nvSpPr>
            <p:spPr bwMode="auto">
              <a:xfrm>
                <a:off x="3419" y="3453"/>
                <a:ext cx="515" cy="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zh-CN" altLang="en-US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..</a:t>
                </a:r>
                <a:r>
                  <a:rPr lang="en-AU" altLang="zh-CN" sz="2400" dirty="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.</a:t>
                </a:r>
                <a:endParaRPr lang="zh-CN" altLang="en-US" sz="2400" dirty="0">
                  <a:latin typeface="Times New Roman" pitchFamily="-107" charset="0"/>
                  <a:ea typeface="SimSun" pitchFamily="2" charset="-122"/>
                  <a:cs typeface="SimSun" pitchFamily="2" charset="-122"/>
                </a:endParaRPr>
              </a:p>
            </p:txBody>
          </p:sp>
          <p:sp>
            <p:nvSpPr>
              <p:cNvPr id="48173" name="Oval 51"/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4" name="Oval 52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104" cy="1152"/>
              </a:xfrm>
              <a:prstGeom prst="ellips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5" name="Oval 53"/>
              <p:cNvSpPr>
                <a:spLocks noChangeArrowheads="1"/>
              </p:cNvSpPr>
              <p:nvPr/>
            </p:nvSpPr>
            <p:spPr bwMode="auto">
              <a:xfrm>
                <a:off x="3840" y="2592"/>
                <a:ext cx="1008" cy="1056"/>
              </a:xfrm>
              <a:prstGeom prst="ellips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6" name="Line 54"/>
              <p:cNvSpPr>
                <a:spLocks noChangeShapeType="1"/>
              </p:cNvSpPr>
              <p:nvPr/>
            </p:nvSpPr>
            <p:spPr bwMode="auto">
              <a:xfrm flipH="1" flipV="1">
                <a:off x="1680" y="2016"/>
                <a:ext cx="207" cy="2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7" name="Line 55"/>
              <p:cNvSpPr>
                <a:spLocks noChangeShapeType="1"/>
              </p:cNvSpPr>
              <p:nvPr/>
            </p:nvSpPr>
            <p:spPr bwMode="auto">
              <a:xfrm flipV="1">
                <a:off x="720" y="379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78" name="Text Box 56"/>
              <p:cNvSpPr txBox="1">
                <a:spLocks noChangeArrowheads="1"/>
              </p:cNvSpPr>
              <p:nvPr/>
            </p:nvSpPr>
            <p:spPr bwMode="auto">
              <a:xfrm>
                <a:off x="1680" y="1920"/>
                <a:ext cx="240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d</a:t>
                </a:r>
              </a:p>
            </p:txBody>
          </p:sp>
          <p:sp>
            <p:nvSpPr>
              <p:cNvPr id="48179" name="Text Box 57"/>
              <p:cNvSpPr txBox="1">
                <a:spLocks noChangeArrowheads="1"/>
              </p:cNvSpPr>
              <p:nvPr/>
            </p:nvSpPr>
            <p:spPr bwMode="auto">
              <a:xfrm>
                <a:off x="867" y="3840"/>
                <a:ext cx="530" cy="3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altLang="zh-CN" sz="20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S</a:t>
                </a:r>
                <a:r>
                  <a:rPr lang="en-US" altLang="zh-CN" sz="14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1</a:t>
                </a:r>
                <a:r>
                  <a:rPr lang="en-US" altLang="zh-CN" sz="2000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+</a:t>
                </a:r>
                <a:r>
                  <a:rPr lang="en-US" altLang="zh-CN" sz="2000" i="1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d</a:t>
                </a:r>
              </a:p>
            </p:txBody>
          </p:sp>
          <p:sp>
            <p:nvSpPr>
              <p:cNvPr id="48180" name="Oval 58"/>
              <p:cNvSpPr>
                <a:spLocks noChangeArrowheads="1"/>
              </p:cNvSpPr>
              <p:nvPr/>
            </p:nvSpPr>
            <p:spPr bwMode="auto">
              <a:xfrm>
                <a:off x="4080" y="3216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1" name="Oval 59"/>
              <p:cNvSpPr>
                <a:spLocks noChangeArrowheads="1"/>
              </p:cNvSpPr>
              <p:nvPr/>
            </p:nvSpPr>
            <p:spPr bwMode="auto">
              <a:xfrm>
                <a:off x="3216" y="26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2" name="Oval 60"/>
              <p:cNvSpPr>
                <a:spLocks noChangeArrowheads="1"/>
              </p:cNvSpPr>
              <p:nvPr/>
            </p:nvSpPr>
            <p:spPr bwMode="auto">
              <a:xfrm>
                <a:off x="4416" y="31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3" name="Oval 61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4" name="Oval 62"/>
              <p:cNvSpPr>
                <a:spLocks noChangeArrowheads="1"/>
              </p:cNvSpPr>
              <p:nvPr/>
            </p:nvSpPr>
            <p:spPr bwMode="auto">
              <a:xfrm>
                <a:off x="4944" y="235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5" name="Oval 63"/>
              <p:cNvSpPr>
                <a:spLocks noChangeArrowheads="1"/>
              </p:cNvSpPr>
              <p:nvPr/>
            </p:nvSpPr>
            <p:spPr bwMode="auto">
              <a:xfrm>
                <a:off x="4752" y="182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6" name="Oval 64"/>
              <p:cNvSpPr>
                <a:spLocks noChangeArrowheads="1"/>
              </p:cNvSpPr>
              <p:nvPr/>
            </p:nvSpPr>
            <p:spPr bwMode="auto">
              <a:xfrm>
                <a:off x="4512" y="21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7" name="Oval 65"/>
              <p:cNvSpPr>
                <a:spLocks noChangeArrowheads="1"/>
              </p:cNvSpPr>
              <p:nvPr/>
            </p:nvSpPr>
            <p:spPr bwMode="auto">
              <a:xfrm>
                <a:off x="4368" y="336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8" name="Oval 66"/>
              <p:cNvSpPr>
                <a:spLocks noChangeArrowheads="1"/>
              </p:cNvSpPr>
              <p:nvPr/>
            </p:nvSpPr>
            <p:spPr bwMode="auto">
              <a:xfrm>
                <a:off x="4560" y="292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89" name="Oval 67"/>
              <p:cNvSpPr>
                <a:spLocks noChangeArrowheads="1"/>
              </p:cNvSpPr>
              <p:nvPr/>
            </p:nvSpPr>
            <p:spPr bwMode="auto">
              <a:xfrm>
                <a:off x="4656" y="331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0" name="Oval 68"/>
              <p:cNvSpPr>
                <a:spLocks noChangeArrowheads="1"/>
              </p:cNvSpPr>
              <p:nvPr/>
            </p:nvSpPr>
            <p:spPr bwMode="auto">
              <a:xfrm>
                <a:off x="3552" y="2304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1" name="Oval 69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2" name="Oval 70"/>
              <p:cNvSpPr>
                <a:spLocks noChangeArrowheads="1"/>
              </p:cNvSpPr>
              <p:nvPr/>
            </p:nvSpPr>
            <p:spPr bwMode="auto">
              <a:xfrm>
                <a:off x="3648" y="26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3" name="Oval 71"/>
              <p:cNvSpPr>
                <a:spLocks noChangeArrowheads="1"/>
              </p:cNvSpPr>
              <p:nvPr/>
            </p:nvSpPr>
            <p:spPr bwMode="auto">
              <a:xfrm>
                <a:off x="4704" y="2352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4" name="Oval 72"/>
              <p:cNvSpPr>
                <a:spLocks noChangeArrowheads="1"/>
              </p:cNvSpPr>
              <p:nvPr/>
            </p:nvSpPr>
            <p:spPr bwMode="auto">
              <a:xfrm>
                <a:off x="4320" y="3120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5" name="Oval 73"/>
              <p:cNvSpPr>
                <a:spLocks noChangeArrowheads="1"/>
              </p:cNvSpPr>
              <p:nvPr/>
            </p:nvSpPr>
            <p:spPr bwMode="auto">
              <a:xfrm>
                <a:off x="1392" y="22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6" name="Line 74"/>
              <p:cNvSpPr>
                <a:spLocks noChangeShapeType="1"/>
              </p:cNvSpPr>
              <p:nvPr/>
            </p:nvSpPr>
            <p:spPr bwMode="auto">
              <a:xfrm>
                <a:off x="3936" y="41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7" name="Text Box 75"/>
              <p:cNvSpPr txBox="1">
                <a:spLocks noChangeArrowheads="1"/>
              </p:cNvSpPr>
              <p:nvPr/>
            </p:nvSpPr>
            <p:spPr bwMode="auto">
              <a:xfrm>
                <a:off x="4175" y="3792"/>
                <a:ext cx="433" cy="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600" i="1">
                    <a:latin typeface="Times New Roman" pitchFamily="-107" charset="0"/>
                    <a:ea typeface="SimSun" pitchFamily="2" charset="-122"/>
                    <a:cs typeface="SimSun" pitchFamily="2" charset="-122"/>
                  </a:rPr>
                  <a:t>c</a:t>
                </a:r>
              </a:p>
            </p:txBody>
          </p:sp>
          <p:sp>
            <p:nvSpPr>
              <p:cNvPr id="48198" name="Line 76"/>
              <p:cNvSpPr>
                <a:spLocks noChangeShapeType="1"/>
              </p:cNvSpPr>
              <p:nvPr/>
            </p:nvSpPr>
            <p:spPr bwMode="auto">
              <a:xfrm>
                <a:off x="4800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99" name="Line 77"/>
              <p:cNvSpPr>
                <a:spLocks noChangeShapeType="1"/>
              </p:cNvSpPr>
              <p:nvPr/>
            </p:nvSpPr>
            <p:spPr bwMode="auto">
              <a:xfrm>
                <a:off x="3936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8135" name="Text Box 78"/>
            <p:cNvSpPr txBox="1">
              <a:spLocks noChangeArrowheads="1"/>
            </p:cNvSpPr>
            <p:nvPr/>
          </p:nvSpPr>
          <p:spPr bwMode="auto">
            <a:xfrm>
              <a:off x="3198" y="1480"/>
              <a:ext cx="216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zh-CN" sz="1600" i="1" dirty="0">
                  <a:latin typeface="+mj-lt"/>
                  <a:ea typeface="SimSun" pitchFamily="2" charset="-122"/>
                  <a:cs typeface="SimSun" pitchFamily="2" charset="-122"/>
                </a:rPr>
                <a:t>Reference/anchor points</a:t>
              </a:r>
            </a:p>
          </p:txBody>
        </p:sp>
        <p:sp>
          <p:nvSpPr>
            <p:cNvPr id="48136" name="Line 79"/>
            <p:cNvSpPr>
              <a:spLocks noChangeShapeType="1"/>
            </p:cNvSpPr>
            <p:nvPr/>
          </p:nvSpPr>
          <p:spPr bwMode="auto">
            <a:xfrm>
              <a:off x="3560" y="1752"/>
              <a:ext cx="862" cy="589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79512" y="1196752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rgbClr val="000000"/>
                </a:solidFill>
                <a:latin typeface="+mj-lt"/>
                <a:ea typeface="SimSun" pitchFamily="2" charset="-122"/>
                <a:cs typeface="SimSun" pitchFamily="2" charset="-122"/>
              </a:rPr>
              <a:t>Indexing points based on similarity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208" y="5552736"/>
                <a:ext cx="5721675" cy="923330"/>
              </a:xfrm>
              <a:prstGeom prst="rect">
                <a:avLst/>
              </a:prstGeom>
              <a:noFill/>
              <a:ln>
                <a:solidFill>
                  <a:srgbClr val="8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Assume: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𝐷𝑖𝑠𝑡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SimSun" pitchFamily="2" charset="-122"/>
                            <a:cs typeface="SimSun" pitchFamily="2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SimSun" pitchFamily="2" charset="-122"/>
                            <a:cs typeface="SimSun" pitchFamily="2" charset="-122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) = 5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𝐷𝑖𝑠𝑡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SimSun" pitchFamily="2" charset="-122"/>
                            <a:cs typeface="SimSun" pitchFamily="2" charset="-122"/>
                          </a:rPr>
                          <m:t>𝑂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SimSun" pitchFamily="2" charset="-122"/>
                            <a:cs typeface="SimSun" pitchFamily="2" charset="-122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) = 5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We set </a:t>
                </a:r>
                <a:r>
                  <a:rPr lang="en-US" sz="1800" i="1" dirty="0"/>
                  <a:t>c</a:t>
                </a:r>
                <a:r>
                  <a:rPr lang="en-US" sz="1800" dirty="0"/>
                  <a:t> = 100</a:t>
                </a:r>
              </a:p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𝑖𝐷𝑖𝑠𝑡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105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𝑖𝐷𝑖𝑠𝑡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205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8" y="5552736"/>
                <a:ext cx="5721675" cy="923330"/>
              </a:xfrm>
              <a:prstGeom prst="rect">
                <a:avLst/>
              </a:prstGeom>
              <a:blipFill>
                <a:blip r:embed="rId5"/>
                <a:stretch>
                  <a:fillRect l="-1109" t="-2667" b="-6667"/>
                </a:stretch>
              </a:blipFill>
              <a:ln>
                <a:solidFill>
                  <a:srgbClr val="8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772816"/>
            <a:ext cx="1920213" cy="28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79512" y="2204864"/>
                <a:ext cx="4572000" cy="16927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indent="-457200">
                  <a:buFont typeface="Wingdings" charset="2"/>
                  <a:buChar char="ü"/>
                </a:pPr>
                <a:r>
                  <a:rPr lang="en-US" sz="2400" baseline="30000" dirty="0"/>
                  <a:t>partition the single dimension space into regions</a:t>
                </a:r>
              </a:p>
              <a:p>
                <a:pPr marL="457200" indent="-457200">
                  <a:buFont typeface="Wingdings" charset="2"/>
                  <a:buChar char="ü"/>
                </a:pPr>
                <a:r>
                  <a:rPr lang="en-US" sz="1800" dirty="0"/>
                  <a:t>will be mapped to </a:t>
                </a:r>
              </a:p>
              <a:p>
                <a:r>
                  <a:rPr lang="en-US" sz="1800" dirty="0"/>
                  <a:t>   the range [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+ 1) ×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/>
                  <a:t>) </a:t>
                </a:r>
              </a:p>
              <a:p>
                <a:pPr marL="457200" indent="-457200">
                  <a:buFont typeface="Wingdings" charset="2"/>
                  <a:buChar char="ü"/>
                </a:pPr>
                <a:r>
                  <a:rPr lang="en-US" sz="1800" dirty="0"/>
                  <a:t>c must be set large </a:t>
                </a:r>
              </a:p>
              <a:p>
                <a:r>
                  <a:rPr lang="en-US" sz="1800" dirty="0"/>
                  <a:t>      sufficiently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204864"/>
                <a:ext cx="4572000" cy="1692771"/>
              </a:xfrm>
              <a:prstGeom prst="rect">
                <a:avLst/>
              </a:prstGeom>
              <a:blipFill>
                <a:blip r:embed="rId7"/>
                <a:stretch>
                  <a:fillRect l="-1662" t="-7463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70"/>
    </mc:Choice>
    <mc:Fallback xmlns="">
      <p:transition spd="slow" advTm="24027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395536" y="1412776"/>
            <a:ext cx="8424936" cy="18722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95536" y="3501008"/>
            <a:ext cx="8424936" cy="18722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Triangle Inequality Property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14207" b="-14207"/>
          <a:stretch>
            <a:fillRect/>
          </a:stretch>
        </p:blipFill>
        <p:spPr>
          <a:xfrm>
            <a:off x="467544" y="1844824"/>
            <a:ext cx="6089749" cy="3850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852936"/>
            <a:ext cx="7080787" cy="28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5536" y="1412776"/>
                <a:ext cx="5643981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Given a query </a:t>
                </a:r>
                <a:r>
                  <a:rPr lang="en-US" sz="2000" i="1" dirty="0"/>
                  <a:t>q</a:t>
                </a:r>
                <a:r>
                  <a:rPr lang="en-US" sz="2000" dirty="0"/>
                  <a:t>, for each point </a:t>
                </a:r>
                <a:r>
                  <a:rPr lang="en-US" sz="2000" i="1" dirty="0"/>
                  <a:t>p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/>
                  <a:t> partition: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12776"/>
                <a:ext cx="5643981" cy="405624"/>
              </a:xfrm>
              <a:prstGeom prst="rect">
                <a:avLst/>
              </a:prstGeom>
              <a:blipFill>
                <a:blip r:embed="rId7"/>
                <a:stretch>
                  <a:fillRect l="-1121"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95536" y="2276872"/>
            <a:ext cx="5148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With a Query Range of                         to satisfy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816" y="2348880"/>
            <a:ext cx="1440160" cy="2880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096" y="2348880"/>
            <a:ext cx="2592288" cy="28803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804248" y="4581128"/>
            <a:ext cx="2160040" cy="21602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64288" y="4941168"/>
            <a:ext cx="1440000" cy="1440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 flipH="1" flipV="1">
            <a:off x="7884288" y="4941168"/>
            <a:ext cx="80" cy="720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6"/>
          </p:cNvCxnSpPr>
          <p:nvPr/>
        </p:nvCxnSpPr>
        <p:spPr>
          <a:xfrm>
            <a:off x="7884368" y="5661248"/>
            <a:ext cx="107992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252" y="5394876"/>
            <a:ext cx="288032" cy="3142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4368" y="5733256"/>
            <a:ext cx="936104" cy="2080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0312" y="3645024"/>
            <a:ext cx="1080120" cy="24002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95536" y="3501008"/>
            <a:ext cx="710562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The distance between  </a:t>
            </a:r>
            <a:r>
              <a:rPr lang="en-US" dirty="0"/>
              <a:t>   </a:t>
            </a:r>
            <a:r>
              <a:rPr lang="en-US" baseline="30000" dirty="0"/>
              <a:t>and the farthest</a:t>
            </a:r>
            <a:r>
              <a:rPr lang="en-US" dirty="0"/>
              <a:t> </a:t>
            </a:r>
            <a:r>
              <a:rPr lang="en-US" baseline="30000" dirty="0"/>
              <a:t>point in the partition: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5816" y="3573016"/>
            <a:ext cx="288032" cy="31421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27584" y="4005064"/>
            <a:ext cx="5256584" cy="360040"/>
            <a:chOff x="467544" y="4797152"/>
            <a:chExt cx="5256584" cy="36004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544" y="4797152"/>
              <a:ext cx="4054604" cy="28803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2000" y="4829156"/>
              <a:ext cx="1152128" cy="256028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>
              <a:off x="467544" y="5157192"/>
              <a:ext cx="24482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99992" y="5157192"/>
              <a:ext cx="11521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395536" y="3933056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5536" y="443711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partition needs to be scanned for the range query search, else we can eliminate it from consideration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544" y="5877272"/>
            <a:ext cx="4232512" cy="309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3888" y="6165304"/>
            <a:ext cx="2636601" cy="28803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95536" y="5445224"/>
            <a:ext cx="2595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final search space: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9750" y="583726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</a:t>
            </a:r>
          </a:p>
        </p:txBody>
      </p:sp>
      <p:sp>
        <p:nvSpPr>
          <p:cNvPr id="6" name="Oval 5"/>
          <p:cNvSpPr/>
          <p:nvPr/>
        </p:nvSpPr>
        <p:spPr>
          <a:xfrm>
            <a:off x="6984135" y="577333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/>
          <p:cNvSpPr txBox="1"/>
          <p:nvPr/>
        </p:nvSpPr>
        <p:spPr>
          <a:xfrm>
            <a:off x="7668344" y="593802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q</a:t>
            </a:r>
          </a:p>
        </p:txBody>
      </p:sp>
      <p:sp>
        <p:nvSpPr>
          <p:cNvPr id="41" name="Oval 40"/>
          <p:cNvSpPr/>
          <p:nvPr/>
        </p:nvSpPr>
        <p:spPr>
          <a:xfrm>
            <a:off x="7563377" y="606929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125337" y="5649913"/>
            <a:ext cx="758931" cy="1904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7056135" y="5849594"/>
            <a:ext cx="528330" cy="24078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41" idx="7"/>
          </p:cNvCxnSpPr>
          <p:nvPr/>
        </p:nvCxnSpPr>
        <p:spPr>
          <a:xfrm flipH="1">
            <a:off x="7686289" y="5671585"/>
            <a:ext cx="193766" cy="41879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3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074"/>
    </mc:Choice>
    <mc:Fallback xmlns="">
      <p:transition spd="slow" advTm="307074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12CC-38B5-884D-8601-32D64A55E9B4}" type="slidenum">
              <a:rPr lang="zh-CN" altLang="en-AU"/>
              <a:pPr/>
              <a:t>42</a:t>
            </a:fld>
            <a:endParaRPr lang="en-AU" altLang="zh-CN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>
                <a:ea typeface="SimSun" pitchFamily="2" charset="-122"/>
                <a:cs typeface="SimSun" pitchFamily="2" charset="-122"/>
              </a:rPr>
              <a:t>Example</a:t>
            </a:r>
            <a:endParaRPr lang="en-AU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361589"/>
            <a:ext cx="5284440" cy="413482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CC256C1-3E87-BD46-9AB7-ED4BA2EECBA6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5623600"/>
            <a:ext cx="8784976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altLang="zh-CN" dirty="0"/>
              <a:t>Notice: all points along the same radius have the same value after transformation to distance</a:t>
            </a:r>
          </a:p>
          <a:p>
            <a:pPr lvl="1" fontAlgn="auto">
              <a:spcAft>
                <a:spcPts val="0"/>
              </a:spcAft>
            </a:pPr>
            <a:r>
              <a:rPr lang="en-GB" altLang="zh-CN" dirty="0"/>
              <a:t>Points with the same values are not necessarily close to each other</a:t>
            </a:r>
          </a:p>
          <a:p>
            <a:pPr fontAlgn="auto">
              <a:spcAft>
                <a:spcPts val="0"/>
              </a:spcAft>
            </a:pPr>
            <a:endParaRPr lang="en-GB" altLang="zh-CN" dirty="0"/>
          </a:p>
          <a:p>
            <a:pPr fontAlgn="auto">
              <a:spcAft>
                <a:spcPts val="0"/>
              </a:spcAft>
            </a:pPr>
            <a:endParaRPr lang="en-GB" altLang="zh-CN" dirty="0"/>
          </a:p>
          <a:p>
            <a:pPr fontAlgn="auto">
              <a:spcAft>
                <a:spcPts val="0"/>
              </a:spcAft>
            </a:pPr>
            <a:endParaRPr lang="en-GB" altLang="zh-CN" dirty="0"/>
          </a:p>
          <a:p>
            <a:pPr fontAlgn="auto">
              <a:spcAft>
                <a:spcPts val="0"/>
              </a:spcAft>
            </a:pPr>
            <a:endParaRPr lang="en-GB" altLang="zh-CN" dirty="0"/>
          </a:p>
          <a:p>
            <a:pPr fontAlgn="auto">
              <a:spcAft>
                <a:spcPts val="0"/>
              </a:spcAft>
            </a:pPr>
            <a:endParaRPr lang="en-AU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ADF064-147B-DC4C-817F-6875F6BBEA1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86164" y="1669411"/>
            <a:ext cx="345676" cy="39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ED378D-DB49-3A4D-823E-F06707E622FC}"/>
                  </a:ext>
                </a:extLst>
              </p:cNvPr>
              <p:cNvSpPr txBox="1"/>
              <p:nvPr/>
            </p:nvSpPr>
            <p:spPr>
              <a:xfrm>
                <a:off x="185837" y="1546300"/>
                <a:ext cx="26003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𝑞𝑢𝑒𝑟𝑦𝑑𝑖𝑠𝑡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ED378D-DB49-3A4D-823E-F06707E62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37" y="1546300"/>
                <a:ext cx="2600327" cy="246221"/>
              </a:xfrm>
              <a:prstGeom prst="rect">
                <a:avLst/>
              </a:prstGeom>
              <a:blipFill>
                <a:blip r:embed="rId7"/>
                <a:stretch>
                  <a:fillRect l="-976" r="-243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A53814-7404-4846-989D-E4EAA9B13F36}"/>
              </a:ext>
            </a:extLst>
          </p:cNvPr>
          <p:cNvCxnSpPr>
            <a:cxnSpLocks/>
          </p:cNvCxnSpPr>
          <p:nvPr/>
        </p:nvCxnSpPr>
        <p:spPr>
          <a:xfrm flipV="1">
            <a:off x="1752031" y="2718902"/>
            <a:ext cx="1379809" cy="20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AFE7C-A54F-AE40-90D7-728BF68A9A64}"/>
                  </a:ext>
                </a:extLst>
              </p:cNvPr>
              <p:cNvSpPr txBox="1"/>
              <p:nvPr/>
            </p:nvSpPr>
            <p:spPr>
              <a:xfrm>
                <a:off x="7466" y="4719325"/>
                <a:ext cx="26003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𝑞𝑢𝑒𝑟𝑦𝑑𝑖𝑠𝑡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AFE7C-A54F-AE40-90D7-728BF68A9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" y="4719325"/>
                <a:ext cx="2600327" cy="246221"/>
              </a:xfrm>
              <a:prstGeom prst="rect">
                <a:avLst/>
              </a:prstGeom>
              <a:blipFill>
                <a:blip r:embed="rId8"/>
                <a:stretch>
                  <a:fillRect l="-976" t="-5263" r="-2439" b="-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BBF99F-A3E9-3940-BB38-A66163E8E31A}"/>
              </a:ext>
            </a:extLst>
          </p:cNvPr>
          <p:cNvCxnSpPr>
            <a:cxnSpLocks/>
          </p:cNvCxnSpPr>
          <p:nvPr/>
        </p:nvCxnSpPr>
        <p:spPr>
          <a:xfrm flipH="1">
            <a:off x="5652121" y="1089328"/>
            <a:ext cx="705717" cy="1979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0B130E-317F-9744-A26C-1AC0D553FFFF}"/>
                  </a:ext>
                </a:extLst>
              </p:cNvPr>
              <p:cNvSpPr txBox="1"/>
              <p:nvPr/>
            </p:nvSpPr>
            <p:spPr>
              <a:xfrm>
                <a:off x="4932040" y="715917"/>
                <a:ext cx="26698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𝑞𝑢𝑒𝑟𝑦𝑑𝑖𝑠𝑡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0B130E-317F-9744-A26C-1AC0D553F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715917"/>
                <a:ext cx="2669833" cy="246221"/>
              </a:xfrm>
              <a:prstGeom prst="rect">
                <a:avLst/>
              </a:prstGeom>
              <a:blipFill>
                <a:blip r:embed="rId9"/>
                <a:stretch>
                  <a:fillRect r="-47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CC1BE3-14D9-144A-A0E5-4132834A9113}"/>
              </a:ext>
            </a:extLst>
          </p:cNvPr>
          <p:cNvCxnSpPr>
            <a:cxnSpLocks/>
          </p:cNvCxnSpPr>
          <p:nvPr/>
        </p:nvCxnSpPr>
        <p:spPr>
          <a:xfrm>
            <a:off x="5479283" y="5320766"/>
            <a:ext cx="428709" cy="1313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37C541-EFE8-0343-8D3E-B8627A62892C}"/>
                  </a:ext>
                </a:extLst>
              </p:cNvPr>
              <p:cNvSpPr txBox="1"/>
              <p:nvPr/>
            </p:nvSpPr>
            <p:spPr>
              <a:xfrm>
                <a:off x="5907992" y="5290338"/>
                <a:ext cx="12564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37C541-EFE8-0343-8D3E-B8627A62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992" y="5290338"/>
                <a:ext cx="1256433" cy="246221"/>
              </a:xfrm>
              <a:prstGeom prst="rect">
                <a:avLst/>
              </a:prstGeom>
              <a:blipFill>
                <a:blip r:embed="rId10"/>
                <a:stretch>
                  <a:fillRect l="-3000" t="-10000" r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9C48C-8A67-5249-8A52-C844B4F63472}"/>
              </a:ext>
            </a:extLst>
          </p:cNvPr>
          <p:cNvCxnSpPr>
            <a:cxnSpLocks/>
          </p:cNvCxnSpPr>
          <p:nvPr/>
        </p:nvCxnSpPr>
        <p:spPr>
          <a:xfrm>
            <a:off x="6711828" y="2740273"/>
            <a:ext cx="345676" cy="39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943DE6-1C37-B747-A5DB-FE699FC7FA92}"/>
                  </a:ext>
                </a:extLst>
              </p:cNvPr>
              <p:cNvSpPr txBox="1"/>
              <p:nvPr/>
            </p:nvSpPr>
            <p:spPr>
              <a:xfrm>
                <a:off x="6586375" y="3117423"/>
                <a:ext cx="12564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943DE6-1C37-B747-A5DB-FE699FC7F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375" y="3117423"/>
                <a:ext cx="1256434" cy="246221"/>
              </a:xfrm>
              <a:prstGeom prst="rect">
                <a:avLst/>
              </a:prstGeom>
              <a:blipFill>
                <a:blip r:embed="rId11"/>
                <a:stretch>
                  <a:fillRect l="-3000" t="-4762" r="-4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8F0831-2D6C-A949-9ACC-A99D0A32C1E2}"/>
              </a:ext>
            </a:extLst>
          </p:cNvPr>
          <p:cNvCxnSpPr>
            <a:cxnSpLocks/>
          </p:cNvCxnSpPr>
          <p:nvPr/>
        </p:nvCxnSpPr>
        <p:spPr>
          <a:xfrm>
            <a:off x="5479283" y="4842435"/>
            <a:ext cx="7876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7BDD06-8B3C-8A4F-B5EC-30A65AA15113}"/>
                  </a:ext>
                </a:extLst>
              </p:cNvPr>
              <p:cNvSpPr txBox="1"/>
              <p:nvPr/>
            </p:nvSpPr>
            <p:spPr>
              <a:xfrm>
                <a:off x="6301709" y="4736167"/>
                <a:ext cx="26145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𝑞𝑢𝑒𝑟𝑦𝑑𝑖𝑠𝑡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7BDD06-8B3C-8A4F-B5EC-30A65AA1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09" y="4736167"/>
                <a:ext cx="2614562" cy="246221"/>
              </a:xfrm>
              <a:prstGeom prst="rect">
                <a:avLst/>
              </a:prstGeom>
              <a:blipFill>
                <a:blip r:embed="rId12"/>
                <a:stretch>
                  <a:fillRect l="-966" r="-193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44"/>
    </mc:Choice>
    <mc:Fallback xmlns="">
      <p:transition spd="slow" advTm="10834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KNN Search</a:t>
            </a:r>
            <a:endParaRPr lang="en-AU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For each partition, its </a:t>
            </a:r>
            <a:r>
              <a:rPr lang="en-GB" altLang="zh-CN" b="1" dirty="0"/>
              <a:t>minimal </a:t>
            </a:r>
            <a:r>
              <a:rPr lang="en-GB" altLang="zh-CN" dirty="0"/>
              <a:t>and </a:t>
            </a:r>
            <a:r>
              <a:rPr lang="en-GB" altLang="zh-CN" b="1" dirty="0"/>
              <a:t>maximal </a:t>
            </a:r>
            <a:r>
              <a:rPr lang="en-GB" altLang="zh-CN" dirty="0"/>
              <a:t>distance to the Reference Point are recorded to utilize the search.</a:t>
            </a:r>
          </a:p>
          <a:p>
            <a:r>
              <a:rPr lang="en-GB" altLang="zh-CN" dirty="0"/>
              <a:t>Iterative range queries are used in kNN searching.</a:t>
            </a:r>
          </a:p>
          <a:p>
            <a:r>
              <a:rPr lang="en-AU" dirty="0"/>
              <a:t>Scanning the auxiliary structure to identify the centroids whose data space overlaps with the query sphere (</a:t>
            </a:r>
            <a:r>
              <a:rPr lang="en-AU" i="1" dirty="0"/>
              <a:t>q</a:t>
            </a:r>
            <a:r>
              <a:rPr lang="en-AU" dirty="0"/>
              <a:t>, </a:t>
            </a:r>
            <a:r>
              <a:rPr lang="en-AU" i="1" dirty="0"/>
              <a:t>r</a:t>
            </a:r>
            <a:r>
              <a:rPr lang="en-AU" dirty="0"/>
              <a:t>) with a small </a:t>
            </a:r>
            <a:r>
              <a:rPr lang="en-AU" i="1" dirty="0"/>
              <a:t>r</a:t>
            </a:r>
          </a:p>
          <a:p>
            <a:pPr lvl="1"/>
            <a:r>
              <a:rPr lang="en-AU" dirty="0"/>
              <a:t>The auxiliary structure: {(O, min, max)}</a:t>
            </a:r>
          </a:p>
          <a:p>
            <a:r>
              <a:rPr lang="en-US" i="1" dirty="0"/>
              <a:t>r</a:t>
            </a:r>
            <a:r>
              <a:rPr lang="en-AU" dirty="0"/>
              <a:t> is enlarged incrementally</a:t>
            </a:r>
          </a:p>
          <a:p>
            <a:pPr>
              <a:buNone/>
            </a:pPr>
            <a:r>
              <a:rPr lang="en-AU" dirty="0"/>
              <a:t> </a:t>
            </a:r>
          </a:p>
          <a:p>
            <a:endParaRPr lang="en-GB" altLang="zh-CN" dirty="0"/>
          </a:p>
          <a:p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29B4-9B13-F54C-B7FC-3049059775E4}" type="slidenum">
              <a:rPr lang="zh-CN" altLang="en-AU" smtClean="0"/>
              <a:pPr/>
              <a:t>43</a:t>
            </a:fld>
            <a:endParaRPr lang="en-AU" altLang="zh-CN"/>
          </a:p>
        </p:txBody>
      </p:sp>
      <p:sp>
        <p:nvSpPr>
          <p:cNvPr id="6" name="Oval 5"/>
          <p:cNvSpPr/>
          <p:nvPr/>
        </p:nvSpPr>
        <p:spPr>
          <a:xfrm>
            <a:off x="7086600" y="4572000"/>
            <a:ext cx="1524000" cy="1524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+mj-lt"/>
            </a:endParaRPr>
          </a:p>
        </p:txBody>
      </p:sp>
      <p:sp useBgFill="1">
        <p:nvSpPr>
          <p:cNvPr id="7" name="Oval 6"/>
          <p:cNvSpPr/>
          <p:nvPr/>
        </p:nvSpPr>
        <p:spPr>
          <a:xfrm>
            <a:off x="7467600" y="4953000"/>
            <a:ext cx="7620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48600" y="533400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latin typeface="+mj-lt"/>
            </a:endParaRPr>
          </a:p>
        </p:txBody>
      </p:sp>
      <p:cxnSp>
        <p:nvCxnSpPr>
          <p:cNvPr id="9" name="Straight Arrow Connector 8"/>
          <p:cNvCxnSpPr>
            <a:stCxn id="8" idx="1"/>
            <a:endCxn id="7" idx="0"/>
          </p:cNvCxnSpPr>
          <p:nvPr/>
        </p:nvCxnSpPr>
        <p:spPr>
          <a:xfrm rot="16200000" flipV="1">
            <a:off x="7658101" y="5143500"/>
            <a:ext cx="387695" cy="6695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</p:cNvCxnSpPr>
          <p:nvPr/>
        </p:nvCxnSpPr>
        <p:spPr>
          <a:xfrm rot="16200000" flipH="1">
            <a:off x="8007694" y="5188295"/>
            <a:ext cx="374305" cy="679105"/>
          </a:xfrm>
          <a:prstGeom prst="straightConnector1">
            <a:avLst/>
          </a:prstGeom>
          <a:ln w="127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48600" y="5029200"/>
            <a:ext cx="53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</a:rPr>
              <a:t>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0" y="5410200"/>
            <a:ext cx="53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</a:rPr>
              <a:t>max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5257800"/>
            <a:ext cx="53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latin typeface="+mj-lt"/>
              </a:rPr>
              <a:t>o</a:t>
            </a:r>
            <a:endParaRPr lang="en-US" sz="11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4800600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</a:rPr>
              <a:t>data space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05600" y="5105400"/>
            <a:ext cx="685800" cy="45720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22"/>
    </mc:Choice>
    <mc:Fallback xmlns="">
      <p:transition spd="slow" advTm="5372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D12CC-38B5-884D-8601-32D64A55E9B4}" type="slidenum">
              <a:rPr lang="zh-CN" altLang="en-AU"/>
              <a:pPr/>
              <a:t>44</a:t>
            </a:fld>
            <a:endParaRPr lang="en-AU" altLang="zh-CN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>
                <a:ea typeface="SimSun" pitchFamily="2" charset="-122"/>
                <a:cs typeface="SimSun" pitchFamily="2" charset="-122"/>
              </a:rPr>
              <a:t>Graphical Illustration</a:t>
            </a:r>
            <a:endParaRPr lang="en-AU"/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67544" y="5949280"/>
            <a:ext cx="64237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GB" altLang="zh-CN" sz="1600" dirty="0">
                <a:solidFill>
                  <a:srgbClr val="000099"/>
                </a:solidFill>
                <a:latin typeface="+mj-lt"/>
                <a:ea typeface="SimSun" pitchFamily="2" charset="-122"/>
                <a:cs typeface="SimSun" pitchFamily="2" charset="-122"/>
              </a:rPr>
              <a:t>Searching region is enlarged till getting K NN.</a:t>
            </a:r>
          </a:p>
        </p:txBody>
      </p:sp>
      <p:sp>
        <p:nvSpPr>
          <p:cNvPr id="51263" name="Text Box 62"/>
          <p:cNvSpPr txBox="1">
            <a:spLocks noChangeArrowheads="1"/>
          </p:cNvSpPr>
          <p:nvPr/>
        </p:nvSpPr>
        <p:spPr bwMode="auto">
          <a:xfrm>
            <a:off x="1907704" y="5301208"/>
            <a:ext cx="2890689" cy="42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00" dirty="0">
                <a:solidFill>
                  <a:schemeClr val="tx2"/>
                </a:solidFill>
                <a:latin typeface="+mj-lt"/>
                <a:ea typeface="SimSun" pitchFamily="2" charset="-122"/>
                <a:cs typeface="SimSun" pitchFamily="2" charset="-122"/>
              </a:rPr>
              <a:t>A range in B+-tree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7416824" cy="4025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52"/>
    </mc:Choice>
    <mc:Fallback xmlns="">
      <p:transition spd="slow" advTm="10515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Selection of Clusters/Partitions</a:t>
            </a:r>
            <a:endParaRPr lang="en-AU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b="1" dirty="0"/>
              <a:t>Equal Partitioning:</a:t>
            </a:r>
          </a:p>
          <a:p>
            <a:pPr lvl="1"/>
            <a:r>
              <a:rPr lang="en-GB" altLang="zh-CN" dirty="0"/>
              <a:t>Effective if data is uniformly distributed</a:t>
            </a:r>
          </a:p>
          <a:p>
            <a:r>
              <a:rPr lang="en-GB" altLang="zh-CN" dirty="0"/>
              <a:t>Data Points are often correlated!</a:t>
            </a:r>
          </a:p>
          <a:p>
            <a:endParaRPr lang="en-GB" altLang="zh-CN" dirty="0"/>
          </a:p>
          <a:p>
            <a:r>
              <a:rPr lang="en-GB" altLang="zh-CN" b="1" dirty="0"/>
              <a:t>Clusters:</a:t>
            </a:r>
          </a:p>
          <a:p>
            <a:pPr lvl="1"/>
            <a:r>
              <a:rPr lang="en-GB" altLang="zh-CN" dirty="0"/>
              <a:t>Small number: More points are likely to have similar distance to a given reference point</a:t>
            </a:r>
          </a:p>
          <a:p>
            <a:pPr lvl="1"/>
            <a:r>
              <a:rPr lang="en-GB" altLang="zh-CN" dirty="0"/>
              <a:t>Large number: More clusters are likely to overlap and incurs additional traversal and searching</a:t>
            </a:r>
          </a:p>
          <a:p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F29B4-9B13-F54C-B7FC-3049059775E4}" type="slidenum">
              <a:rPr lang="zh-CN" altLang="en-AU" smtClean="0"/>
              <a:pPr/>
              <a:t>45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95"/>
    </mc:Choice>
    <mc:Fallback xmlns="">
      <p:transition spd="slow" advTm="11479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0110-193E-734F-B96F-7C1F7B1C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9E5A8-9134-DF47-80BE-9FA19932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“Dimensionality curse” is a real problem which is very hard to handle</a:t>
            </a:r>
          </a:p>
          <a:p>
            <a:r>
              <a:rPr lang="en-US" dirty="0"/>
              <a:t>It is counter-intuitive that similarity search can be meaningless with more information captured</a:t>
            </a:r>
          </a:p>
          <a:p>
            <a:r>
              <a:rPr lang="en-US" dirty="0"/>
              <a:t>It is also counter-intuitive that sophisticated indexing structures may not even as efficient as a linear scan over the entire database</a:t>
            </a:r>
          </a:p>
          <a:p>
            <a:r>
              <a:rPr lang="en-US" dirty="0"/>
              <a:t>People often use pivot-points based indexing and data compression to deal with high dimensional data</a:t>
            </a:r>
          </a:p>
          <a:p>
            <a:r>
              <a:rPr lang="en-US" dirty="0"/>
              <a:t>This is still an open problem, with most solutions which are either data dependent or domain specific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6EB94-8315-A542-B934-A91D5511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5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50"/>
    </mc:Choice>
    <mc:Fallback xmlns="">
      <p:transition spd="slow" advTm="650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Principles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Simple in design</a:t>
            </a:r>
          </a:p>
          <a:p>
            <a:r>
              <a:rPr lang="en-GB" altLang="zh-CN" dirty="0"/>
              <a:t>Efficient in disk access/CPU time</a:t>
            </a:r>
          </a:p>
          <a:p>
            <a:r>
              <a:rPr lang="en-GB" altLang="zh-CN" dirty="0"/>
              <a:t>Ease of integration into existing DBMS</a:t>
            </a:r>
          </a:p>
          <a:p>
            <a:pPr lvl="1"/>
            <a:r>
              <a:rPr lang="en-GB" altLang="zh-CN" dirty="0"/>
              <a:t>It’s very hard to add a new indexing structure into a DBMS</a:t>
            </a:r>
          </a:p>
          <a:p>
            <a:pPr lvl="1"/>
            <a:r>
              <a:rPr lang="en-GB" altLang="zh-CN" dirty="0"/>
              <a:t>Better chance to be practically useful if building on top of a mature and commercially available indexing method (e.g.. B+-tree &amp; R-tree)</a:t>
            </a:r>
          </a:p>
          <a:p>
            <a:r>
              <a:rPr lang="en-GB" altLang="zh-CN" dirty="0"/>
              <a:t>Must support efficient updates </a:t>
            </a:r>
            <a:r>
              <a:rPr lang="en-US" altLang="zh-CN" dirty="0"/>
              <a:t>(</a:t>
            </a:r>
            <a:r>
              <a:rPr lang="en-GB" altLang="zh-CN" dirty="0"/>
              <a:t>insert/delete/update operations)</a:t>
            </a:r>
          </a:p>
          <a:p>
            <a:pPr>
              <a:buNone/>
            </a:pPr>
            <a:endParaRPr lang="en-A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5F731-D561-D84D-80A7-55826EE2C332}" type="slidenum">
              <a:rPr lang="zh-CN" altLang="en-AU" smtClean="0"/>
              <a:pPr/>
              <a:t>5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77"/>
    </mc:Choice>
    <mc:Fallback xmlns="">
      <p:transition spd="slow" advTm="24667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High-Dimensional Feature Space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333473" y="1951134"/>
            <a:ext cx="3497093" cy="1115628"/>
          </a:xfrm>
        </p:spPr>
        <p:txBody>
          <a:bodyPr>
            <a:normAutofit/>
          </a:bodyPr>
          <a:lstStyle/>
          <a:p>
            <a:pPr lvl="1" algn="just">
              <a:lnSpc>
                <a:spcPct val="90000"/>
              </a:lnSpc>
            </a:pPr>
            <a:r>
              <a:rPr lang="en-US" altLang="zh-TW" sz="1400" dirty="0">
                <a:ea typeface="新細明體" pitchFamily="18" charset="-120"/>
              </a:rPr>
              <a:t>Picture elements in digital images</a:t>
            </a:r>
          </a:p>
          <a:p>
            <a:pPr lvl="1" algn="just">
              <a:lnSpc>
                <a:spcPct val="90000"/>
              </a:lnSpc>
            </a:pPr>
            <a:r>
              <a:rPr lang="en-US" altLang="zh-TW" sz="1400" dirty="0">
                <a:ea typeface="新細明體" pitchFamily="18" charset="-120"/>
              </a:rPr>
              <a:t>Represented by  &lt;red, green, blue&gt;</a:t>
            </a:r>
          </a:p>
          <a:p>
            <a:pPr lvl="2" algn="just">
              <a:lnSpc>
                <a:spcPct val="90000"/>
              </a:lnSpc>
            </a:pPr>
            <a:r>
              <a:rPr lang="en-US" altLang="zh-TW" sz="1200" dirty="0">
                <a:ea typeface="新細明體" pitchFamily="18" charset="-120"/>
              </a:rPr>
              <a:t>Black: 	&lt;0, 0, 0&gt;</a:t>
            </a:r>
          </a:p>
          <a:p>
            <a:pPr lvl="2" algn="just">
              <a:lnSpc>
                <a:spcPct val="90000"/>
              </a:lnSpc>
            </a:pPr>
            <a:r>
              <a:rPr lang="en-US" altLang="zh-TW" sz="1200" dirty="0">
                <a:solidFill>
                  <a:schemeClr val="accent6">
                    <a:lumMod val="75000"/>
                  </a:schemeClr>
                </a:solidFill>
                <a:ea typeface="新細明體" pitchFamily="18" charset="-120"/>
              </a:rPr>
              <a:t>Orange: 	&lt;255,165,0&gt;</a:t>
            </a:r>
          </a:p>
          <a:p>
            <a:endParaRPr lang="en-AU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575353" y="1556792"/>
            <a:ext cx="2456744" cy="27363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31401" y="2915084"/>
            <a:ext cx="3080399" cy="1243856"/>
            <a:chOff x="2231401" y="2915084"/>
            <a:chExt cx="3080399" cy="1243856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2915084"/>
              <a:ext cx="1243856" cy="1243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231401" y="3356992"/>
              <a:ext cx="360040" cy="36004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" name="Straight Arrow Connector 6"/>
            <p:cNvCxnSpPr>
              <a:stCxn id="5" idx="3"/>
            </p:cNvCxnSpPr>
            <p:nvPr/>
          </p:nvCxnSpPr>
          <p:spPr>
            <a:xfrm>
              <a:off x="2591441" y="3537012"/>
              <a:ext cx="13324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Oval Callout 9"/>
          <p:cNvSpPr/>
          <p:nvPr/>
        </p:nvSpPr>
        <p:spPr>
          <a:xfrm>
            <a:off x="5796136" y="3068381"/>
            <a:ext cx="1285884" cy="714380"/>
          </a:xfrm>
          <a:prstGeom prst="wedgeEllipseCallout">
            <a:avLst>
              <a:gd name="adj1" fmla="val -100687"/>
              <a:gd name="adj2" fmla="val 83483"/>
            </a:avLst>
          </a:prstGeom>
          <a:gradFill>
            <a:gsLst>
              <a:gs pos="0">
                <a:schemeClr val="accent1">
                  <a:shade val="40000"/>
                  <a:satMod val="150000"/>
                  <a:lumMod val="100000"/>
                  <a:alpha val="28000"/>
                </a:schemeClr>
              </a:gs>
              <a:gs pos="100000">
                <a:schemeClr val="accent1">
                  <a:tint val="70000"/>
                  <a:shade val="100000"/>
                  <a:alpha val="100000"/>
                  <a:satMod val="200000"/>
                  <a:lumMod val="10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/>
              <a:t>Pixel</a:t>
            </a:r>
            <a:endParaRPr lang="en-AU" b="1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93" y="3701685"/>
            <a:ext cx="1896443" cy="264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8077943" y="3645024"/>
            <a:ext cx="921614" cy="291632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575353" y="4604083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err="1"/>
              <a:t>Img</a:t>
            </a:r>
            <a:r>
              <a:rPr lang="en-AU" sz="2400" dirty="0"/>
              <a:t> = &lt;7414, 230, 0, 0, … 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4581128"/>
            <a:ext cx="1656184" cy="16561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91880" y="6237312"/>
            <a:ext cx="479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256 color palette – 256D color space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90"/>
    </mc:Choice>
    <mc:Fallback xmlns="">
      <p:transition spd="slow" advTm="189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Feature Space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7559" y="6208494"/>
            <a:ext cx="238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/>
              <a:t>High-D Feature Space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28" y="1481539"/>
            <a:ext cx="421484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AU" sz="1400" baseline="-25000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: &lt;0.336,0.130,0.023,0.331,0.132,0.000,0.120,0.181&gt;</a:t>
            </a:r>
          </a:p>
          <a:p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AU" sz="1400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: &lt;0.331,0.123,0.028,0.338,0.008,0.011,0.132,0.181&gt;</a:t>
            </a:r>
          </a:p>
          <a:p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AU" sz="1400" baseline="-25000" dirty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: &lt;0.331,0.116,0.028,0.345,0.101,0.179,0.133,0.181&gt;</a:t>
            </a:r>
          </a:p>
          <a:p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			……</a:t>
            </a:r>
          </a:p>
          <a:p>
            <a:r>
              <a:rPr lang="en-AU" sz="14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AU" sz="14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AU" sz="1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AU" sz="1400" dirty="0">
                <a:latin typeface="Times New Roman" pitchFamily="18" charset="0"/>
                <a:cs typeface="Times New Roman" pitchFamily="18" charset="0"/>
              </a:rPr>
              <a:t>: &lt;0.331,0.102,0.021,0.336,0.009,0.000,0.009,0.192&gt;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08692" y="5978747"/>
            <a:ext cx="38141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06435" y="3446754"/>
            <a:ext cx="0" cy="25319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04179" y="5383364"/>
            <a:ext cx="2151658" cy="595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22539" y="4590781"/>
            <a:ext cx="108000" cy="10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5026627" y="375387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6501837" y="490359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860153" y="2856279"/>
            <a:ext cx="413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/>
              <a:t>High-dimensional data points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6776740" y="3302643"/>
            <a:ext cx="642165" cy="71523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5994547" y="3675886"/>
            <a:ext cx="818197" cy="930518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293559" y="3946026"/>
            <a:ext cx="1354413" cy="1389909"/>
          </a:xfrm>
          <a:prstGeom prst="ellipse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5080627" y="462108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4660177" y="440272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4788024" y="495989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/>
          <p:cNvSpPr/>
          <p:nvPr/>
        </p:nvSpPr>
        <p:spPr>
          <a:xfrm>
            <a:off x="5963038" y="368715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6152504" y="570637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5789586" y="548867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5293559" y="568460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597110" y="4974205"/>
            <a:ext cx="1397522" cy="5289"/>
          </a:xfrm>
          <a:prstGeom prst="line">
            <a:avLst/>
          </a:prstGeom>
          <a:ln>
            <a:solidFill>
              <a:srgbClr val="00B05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44577" y="4764279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NN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53186" y="4692210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NN-</a:t>
            </a:r>
            <a:r>
              <a:rPr lang="en-AU" sz="1600" dirty="0" err="1"/>
              <a:t>dist</a:t>
            </a:r>
            <a:endParaRPr lang="en-AU" sz="1600" dirty="0"/>
          </a:p>
        </p:txBody>
      </p:sp>
      <p:cxnSp>
        <p:nvCxnSpPr>
          <p:cNvPr id="49" name="Straight Connector 48"/>
          <p:cNvCxnSpPr>
            <a:stCxn id="16" idx="6"/>
            <a:endCxn id="20" idx="2"/>
          </p:cNvCxnSpPr>
          <p:nvPr/>
        </p:nvCxnSpPr>
        <p:spPr>
          <a:xfrm>
            <a:off x="6030539" y="4644781"/>
            <a:ext cx="471298" cy="312815"/>
          </a:xfrm>
          <a:prstGeom prst="line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277644" y="343699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53" y="4002787"/>
            <a:ext cx="960107" cy="72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54" y="5347295"/>
            <a:ext cx="960107" cy="72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51" y="3986050"/>
            <a:ext cx="960107" cy="72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83" y="5236632"/>
            <a:ext cx="960107" cy="72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7" name="Straight Arrow Connector 66"/>
          <p:cNvCxnSpPr/>
          <p:nvPr/>
        </p:nvCxnSpPr>
        <p:spPr>
          <a:xfrm flipV="1">
            <a:off x="3999900" y="5057608"/>
            <a:ext cx="791070" cy="3923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145869" y="3885141"/>
            <a:ext cx="791070" cy="3923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08556" y="5730387"/>
            <a:ext cx="540966" cy="14855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9" idx="1"/>
          </p:cNvCxnSpPr>
          <p:nvPr/>
        </p:nvCxnSpPr>
        <p:spPr>
          <a:xfrm flipH="1">
            <a:off x="6625062" y="4362827"/>
            <a:ext cx="1019491" cy="512778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77"/>
    </mc:Choice>
    <mc:Fallback xmlns="">
      <p:transition spd="slow" advTm="113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High-Dimensional </a:t>
            </a:r>
            <a:r>
              <a:rPr lang="en-AU" altLang="zh-CN" dirty="0"/>
              <a:t>I</a:t>
            </a:r>
            <a:r>
              <a:rPr lang="en-AU" dirty="0"/>
              <a:t>ndexing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Indexing high-dimensional feature vectors</a:t>
            </a:r>
          </a:p>
          <a:p>
            <a:r>
              <a:rPr lang="en-AU" dirty="0"/>
              <a:t>Cost factors</a:t>
            </a:r>
          </a:p>
          <a:p>
            <a:pPr lvl="1"/>
            <a:r>
              <a:rPr lang="en-US" altLang="zh-CN" dirty="0"/>
              <a:t>I/O cost: Disk page accesses</a:t>
            </a:r>
          </a:p>
          <a:p>
            <a:pPr lvl="1"/>
            <a:r>
              <a:rPr lang="en-US" altLang="zh-CN" dirty="0"/>
              <a:t>CPU cost: Computation of similarity/distance</a:t>
            </a:r>
          </a:p>
          <a:p>
            <a:r>
              <a:rPr lang="en-AU" dirty="0"/>
              <a:t>As dimensionality increases, the portion of CPU cost in total response time increases too</a:t>
            </a:r>
          </a:p>
          <a:p>
            <a:pPr lvl="1"/>
            <a:r>
              <a:rPr lang="en-US" dirty="0"/>
              <a:t>T</a:t>
            </a:r>
            <a:r>
              <a:rPr lang="en-AU" dirty="0"/>
              <a:t>his is different from traditional databases, where only I/O costs are considered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B213-E625-0249-BA26-2140E3CB1258}" type="slidenum">
              <a:rPr lang="zh-CN" altLang="en-AU" smtClean="0"/>
              <a:pPr/>
              <a:t>8</a:t>
            </a:fld>
            <a:endParaRPr lang="en-AU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48"/>
    </mc:Choice>
    <mc:Fallback xmlns="">
      <p:transition spd="slow" advTm="983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Overlap in R* Tree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98662" y="1160088"/>
            <a:ext cx="7556313" cy="4953000"/>
          </a:xfrm>
        </p:spPr>
        <p:txBody>
          <a:bodyPr>
            <a:noAutofit/>
          </a:bodyPr>
          <a:lstStyle/>
          <a:p>
            <a:r>
              <a:rPr lang="en-GB" dirty="0"/>
              <a:t>Aims to minimize the overlap</a:t>
            </a:r>
          </a:p>
          <a:p>
            <a:pPr lvl="1"/>
            <a:r>
              <a:rPr lang="en-GB" dirty="0"/>
              <a:t>Overlap: </a:t>
            </a:r>
            <a:r>
              <a:rPr lang="en-AU" dirty="0"/>
              <a:t>more than one branch need to be expanded</a:t>
            </a:r>
            <a:endParaRPr lang="en-GB" dirty="0"/>
          </a:p>
          <a:p>
            <a:r>
              <a:rPr lang="en-GB" dirty="0"/>
              <a:t>Dimensionality and Overlap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EFB1C-A087-0D49-86C5-EF4129A49EC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106" y="2564904"/>
            <a:ext cx="8537658" cy="32981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80338" y="5863091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+mn-lt"/>
              </a:rPr>
              <a:t>(Overlap: % of space covered by more than one R-tree node)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+mn-lt"/>
              </a:rPr>
              <a:t>(Weighted Overlap: % of data objects in overlapping space)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85697"/>
    </mc:Choice>
    <mc:Fallback xmlns="">
      <p:transition advTm="385697"/>
    </mc:Fallback>
  </mc:AlternateContent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49597</TotalTime>
  <Words>3293</Words>
  <Application>Microsoft Macintosh PowerPoint</Application>
  <PresentationFormat>On-screen Show (4:3)</PresentationFormat>
  <Paragraphs>579</Paragraphs>
  <Slides>46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Cambria Math</vt:lpstr>
      <vt:lpstr>Times New Roman</vt:lpstr>
      <vt:lpstr>Wingdings</vt:lpstr>
      <vt:lpstr>Advantage</vt:lpstr>
      <vt:lpstr>Spatiotemporal Data Management and Analytics High Dimensional Indexing and Search</vt:lpstr>
      <vt:lpstr>Learning Modules</vt:lpstr>
      <vt:lpstr>Readings</vt:lpstr>
      <vt:lpstr>Why Indexing?</vt:lpstr>
      <vt:lpstr>Design Principles</vt:lpstr>
      <vt:lpstr>High-Dimensional Feature Space</vt:lpstr>
      <vt:lpstr>High-Dimensional Feature Space</vt:lpstr>
      <vt:lpstr>High-Dimensional Indexing</vt:lpstr>
      <vt:lpstr>Overlap in R* Tree</vt:lpstr>
      <vt:lpstr>‘Dimensionality Curse’</vt:lpstr>
      <vt:lpstr>Too Many Partitions</vt:lpstr>
      <vt:lpstr>Too Few Points</vt:lpstr>
      <vt:lpstr>Too Few Points</vt:lpstr>
      <vt:lpstr>Too Few Points</vt:lpstr>
      <vt:lpstr>Another Look at this Problem</vt:lpstr>
      <vt:lpstr>The Nearest is not Near Enough</vt:lpstr>
      <vt:lpstr>Question:</vt:lpstr>
      <vt:lpstr>Many Methods…</vt:lpstr>
      <vt:lpstr>X-Tree</vt:lpstr>
      <vt:lpstr>X-Tree</vt:lpstr>
      <vt:lpstr>X-Tree</vt:lpstr>
      <vt:lpstr>X-Tree</vt:lpstr>
      <vt:lpstr>SS-Tree</vt:lpstr>
      <vt:lpstr>TV-Tree</vt:lpstr>
      <vt:lpstr>Pyramid Technique</vt:lpstr>
      <vt:lpstr>Pyramid Technique</vt:lpstr>
      <vt:lpstr>Pyramid Technique</vt:lpstr>
      <vt:lpstr>Pyramid Technique</vt:lpstr>
      <vt:lpstr>Pyramid Technique</vt:lpstr>
      <vt:lpstr>Vector Approximation (VA) File</vt:lpstr>
      <vt:lpstr>Basic Idea</vt:lpstr>
      <vt:lpstr>Building VA-file</vt:lpstr>
      <vt:lpstr>VA-file 2-Phase NN search </vt:lpstr>
      <vt:lpstr>VA-file 2-Phase NN search </vt:lpstr>
      <vt:lpstr>What We can Learn from VA File?</vt:lpstr>
      <vt:lpstr>Limits of VA-file</vt:lpstr>
      <vt:lpstr>iDistance[1]</vt:lpstr>
      <vt:lpstr>Basic Ideas</vt:lpstr>
      <vt:lpstr>Basic Ideas</vt:lpstr>
      <vt:lpstr>Indexing Points Based on Similarity</vt:lpstr>
      <vt:lpstr>The Triangle Inequality Property</vt:lpstr>
      <vt:lpstr>Example</vt:lpstr>
      <vt:lpstr>KNN Search</vt:lpstr>
      <vt:lpstr>Graphical Illustration</vt:lpstr>
      <vt:lpstr>Selection of Clusters/Partitions</vt:lpstr>
      <vt:lpstr>Summary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 Spatial and Multimedia Databases (Section 1)</dc:title>
  <dc:creator>Xiaofang Zhou</dc:creator>
  <cp:lastModifiedBy>雷 李</cp:lastModifiedBy>
  <cp:revision>1291</cp:revision>
  <cp:lastPrinted>2011-05-09T03:22:58Z</cp:lastPrinted>
  <dcterms:created xsi:type="dcterms:W3CDTF">2011-05-08T16:09:22Z</dcterms:created>
  <dcterms:modified xsi:type="dcterms:W3CDTF">2020-06-21T01:35:20Z</dcterms:modified>
</cp:coreProperties>
</file>